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drawings/drawing1.xml" ContentType="application/vnd.openxmlformats-officedocument.drawingml.chartshapes+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notesMasterIdLst>
    <p:notesMasterId r:id="rId22"/>
  </p:notesMasterIdLst>
  <p:sldIdLst>
    <p:sldId id="256" r:id="rId2"/>
    <p:sldId id="267" r:id="rId3"/>
    <p:sldId id="268" r:id="rId4"/>
    <p:sldId id="273" r:id="rId5"/>
    <p:sldId id="261" r:id="rId6"/>
    <p:sldId id="262" r:id="rId7"/>
    <p:sldId id="258" r:id="rId8"/>
    <p:sldId id="272" r:id="rId9"/>
    <p:sldId id="269" r:id="rId10"/>
    <p:sldId id="270" r:id="rId11"/>
    <p:sldId id="259" r:id="rId12"/>
    <p:sldId id="274" r:id="rId13"/>
    <p:sldId id="266" r:id="rId14"/>
    <p:sldId id="265" r:id="rId15"/>
    <p:sldId id="277" r:id="rId16"/>
    <p:sldId id="264" r:id="rId17"/>
    <p:sldId id="271" r:id="rId18"/>
    <p:sldId id="279" r:id="rId19"/>
    <p:sldId id="276" r:id="rId20"/>
    <p:sldId id="278"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58101"/>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91" autoAdjust="0"/>
    <p:restoredTop sz="94660"/>
  </p:normalViewPr>
  <p:slideViewPr>
    <p:cSldViewPr>
      <p:cViewPr varScale="1">
        <p:scale>
          <a:sx n="91" d="100"/>
          <a:sy n="91" d="100"/>
        </p:scale>
        <p:origin x="-462"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C:\Documents%20and%20Settings\Owner\My%20Documents\Grade%2012%20Data%20Management\Culm%20Task\temp%20vs%20consumption%20of%20ga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style val="43"/>
  <c:chart>
    <c:title>
      <c:tx>
        <c:rich>
          <a:bodyPr/>
          <a:lstStyle/>
          <a:p>
            <a:pPr>
              <a:defRPr/>
            </a:pPr>
            <a:r>
              <a:rPr lang="en-CA"/>
              <a:t>Gas Consumption vs Temperature</a:t>
            </a:r>
          </a:p>
        </c:rich>
      </c:tx>
      <c:layout/>
    </c:title>
    <c:plotArea>
      <c:layout/>
      <c:scatterChart>
        <c:scatterStyle val="lineMarker"/>
        <c:ser>
          <c:idx val="0"/>
          <c:order val="0"/>
          <c:tx>
            <c:v>January</c:v>
          </c:tx>
          <c:spPr>
            <a:ln w="47625">
              <a:noFill/>
            </a:ln>
          </c:spPr>
          <c:xVal>
            <c:numRef>
              <c:f>(Sheet1!$B$1,Sheet1!$B$13)</c:f>
              <c:numCache>
                <c:formatCode>General</c:formatCode>
                <c:ptCount val="2"/>
                <c:pt idx="0">
                  <c:v>-11.5</c:v>
                </c:pt>
                <c:pt idx="1">
                  <c:v>-11.5</c:v>
                </c:pt>
              </c:numCache>
            </c:numRef>
          </c:xVal>
          <c:yVal>
            <c:numRef>
              <c:f>(Sheet1!$C$1,Sheet1!$C$13)</c:f>
              <c:numCache>
                <c:formatCode>#,##0</c:formatCode>
                <c:ptCount val="2"/>
                <c:pt idx="0">
                  <c:v>2010080</c:v>
                </c:pt>
                <c:pt idx="1">
                  <c:v>2147015</c:v>
                </c:pt>
              </c:numCache>
            </c:numRef>
          </c:yVal>
        </c:ser>
        <c:ser>
          <c:idx val="1"/>
          <c:order val="1"/>
          <c:tx>
            <c:v>February</c:v>
          </c:tx>
          <c:spPr>
            <a:ln w="47625">
              <a:noFill/>
            </a:ln>
          </c:spPr>
          <c:xVal>
            <c:numRef>
              <c:f>(Sheet1!$B$2,Sheet1!$B$14)</c:f>
              <c:numCache>
                <c:formatCode>General</c:formatCode>
                <c:ptCount val="2"/>
                <c:pt idx="0">
                  <c:v>-10</c:v>
                </c:pt>
                <c:pt idx="1">
                  <c:v>-10</c:v>
                </c:pt>
              </c:numCache>
            </c:numRef>
          </c:xVal>
          <c:yVal>
            <c:numRef>
              <c:f>(Sheet1!$C$2,Sheet1!$C$14)</c:f>
              <c:numCache>
                <c:formatCode>#,##0</c:formatCode>
                <c:ptCount val="2"/>
                <c:pt idx="0">
                  <c:v>1950618</c:v>
                </c:pt>
                <c:pt idx="1">
                  <c:v>2008400</c:v>
                </c:pt>
              </c:numCache>
            </c:numRef>
          </c:yVal>
        </c:ser>
        <c:ser>
          <c:idx val="2"/>
          <c:order val="2"/>
          <c:tx>
            <c:v>March</c:v>
          </c:tx>
          <c:spPr>
            <a:ln w="47625">
              <a:noFill/>
            </a:ln>
          </c:spPr>
          <c:xVal>
            <c:numRef>
              <c:f>(Sheet1!$B$3,Sheet1!$B$15)</c:f>
              <c:numCache>
                <c:formatCode>General</c:formatCode>
                <c:ptCount val="2"/>
                <c:pt idx="0">
                  <c:v>-4</c:v>
                </c:pt>
                <c:pt idx="1">
                  <c:v>-4</c:v>
                </c:pt>
              </c:numCache>
            </c:numRef>
          </c:xVal>
          <c:yVal>
            <c:numRef>
              <c:f>(Sheet1!$C$3,Sheet1!$C$15)</c:f>
              <c:numCache>
                <c:formatCode>#,##0</c:formatCode>
                <c:ptCount val="2"/>
                <c:pt idx="0">
                  <c:v>1976414</c:v>
                </c:pt>
                <c:pt idx="1">
                  <c:v>1983676</c:v>
                </c:pt>
              </c:numCache>
            </c:numRef>
          </c:yVal>
        </c:ser>
        <c:ser>
          <c:idx val="3"/>
          <c:order val="3"/>
          <c:tx>
            <c:v>April</c:v>
          </c:tx>
          <c:spPr>
            <a:ln w="47625">
              <a:noFill/>
            </a:ln>
          </c:spPr>
          <c:xVal>
            <c:numRef>
              <c:f>(Sheet1!$B$4,Sheet1!$B$16)</c:f>
              <c:numCache>
                <c:formatCode>General</c:formatCode>
                <c:ptCount val="2"/>
                <c:pt idx="0">
                  <c:v>6</c:v>
                </c:pt>
                <c:pt idx="1">
                  <c:v>6</c:v>
                </c:pt>
              </c:numCache>
            </c:numRef>
          </c:xVal>
          <c:yVal>
            <c:numRef>
              <c:f>(Sheet1!$C$4,Sheet1!$C$16)</c:f>
              <c:numCache>
                <c:formatCode>#,##0</c:formatCode>
                <c:ptCount val="2"/>
                <c:pt idx="0">
                  <c:v>1676833</c:v>
                </c:pt>
                <c:pt idx="1">
                  <c:v>1786105</c:v>
                </c:pt>
              </c:numCache>
            </c:numRef>
          </c:yVal>
        </c:ser>
        <c:ser>
          <c:idx val="4"/>
          <c:order val="4"/>
          <c:tx>
            <c:v>May</c:v>
          </c:tx>
          <c:spPr>
            <a:ln w="47625">
              <a:noFill/>
            </a:ln>
          </c:spPr>
          <c:xVal>
            <c:numRef>
              <c:f>(Sheet1!$B$5,Sheet1!$B$17)</c:f>
              <c:numCache>
                <c:formatCode>General</c:formatCode>
                <c:ptCount val="2"/>
                <c:pt idx="0">
                  <c:v>13</c:v>
                </c:pt>
                <c:pt idx="1">
                  <c:v>13</c:v>
                </c:pt>
              </c:numCache>
            </c:numRef>
          </c:xVal>
          <c:yVal>
            <c:numRef>
              <c:f>(Sheet1!$C$5,Sheet1!$C$17)</c:f>
              <c:numCache>
                <c:formatCode>#,##0</c:formatCode>
                <c:ptCount val="2"/>
                <c:pt idx="0">
                  <c:v>1551382</c:v>
                </c:pt>
                <c:pt idx="1">
                  <c:v>1687619</c:v>
                </c:pt>
              </c:numCache>
            </c:numRef>
          </c:yVal>
        </c:ser>
        <c:ser>
          <c:idx val="5"/>
          <c:order val="5"/>
          <c:tx>
            <c:v>June</c:v>
          </c:tx>
          <c:spPr>
            <a:ln w="47625">
              <a:noFill/>
            </a:ln>
          </c:spPr>
          <c:xVal>
            <c:numRef>
              <c:f>(Sheet1!$B$6,Sheet1!$B$18)</c:f>
              <c:numCache>
                <c:formatCode>General</c:formatCode>
                <c:ptCount val="2"/>
                <c:pt idx="0">
                  <c:v>18</c:v>
                </c:pt>
                <c:pt idx="1">
                  <c:v>18</c:v>
                </c:pt>
              </c:numCache>
            </c:numRef>
          </c:xVal>
          <c:yVal>
            <c:numRef>
              <c:f>(Sheet1!$C$6,Sheet1!$C$18)</c:f>
              <c:numCache>
                <c:formatCode>#,##0</c:formatCode>
                <c:ptCount val="2"/>
                <c:pt idx="0">
                  <c:v>1403677</c:v>
                </c:pt>
                <c:pt idx="1">
                  <c:v>1445204</c:v>
                </c:pt>
              </c:numCache>
            </c:numRef>
          </c:yVal>
        </c:ser>
        <c:ser>
          <c:idx val="6"/>
          <c:order val="6"/>
          <c:tx>
            <c:v>July</c:v>
          </c:tx>
          <c:spPr>
            <a:ln w="47625">
              <a:noFill/>
            </a:ln>
          </c:spPr>
          <c:xVal>
            <c:numRef>
              <c:f>(Sheet1!$B$7,Sheet1!$B$19)</c:f>
              <c:numCache>
                <c:formatCode>General</c:formatCode>
                <c:ptCount val="2"/>
                <c:pt idx="0">
                  <c:v>21</c:v>
                </c:pt>
                <c:pt idx="1">
                  <c:v>21</c:v>
                </c:pt>
              </c:numCache>
            </c:numRef>
          </c:xVal>
          <c:yVal>
            <c:numRef>
              <c:f>(Sheet1!$C$7,Sheet1!$C$19)</c:f>
              <c:numCache>
                <c:formatCode>#,##0</c:formatCode>
                <c:ptCount val="2"/>
                <c:pt idx="0">
                  <c:v>1495381</c:v>
                </c:pt>
                <c:pt idx="1">
                  <c:v>1533601</c:v>
                </c:pt>
              </c:numCache>
            </c:numRef>
          </c:yVal>
        </c:ser>
        <c:ser>
          <c:idx val="7"/>
          <c:order val="7"/>
          <c:tx>
            <c:v>August</c:v>
          </c:tx>
          <c:spPr>
            <a:ln w="47625">
              <a:noFill/>
            </a:ln>
          </c:spPr>
          <c:xVal>
            <c:numRef>
              <c:f>(Sheet1!$B$8,Sheet1!$B$20)</c:f>
              <c:numCache>
                <c:formatCode>General</c:formatCode>
                <c:ptCount val="2"/>
                <c:pt idx="0">
                  <c:v>20</c:v>
                </c:pt>
                <c:pt idx="1">
                  <c:v>20</c:v>
                </c:pt>
              </c:numCache>
            </c:numRef>
          </c:xVal>
          <c:yVal>
            <c:numRef>
              <c:f>(Sheet1!$C$8,Sheet1!$C$20)</c:f>
              <c:numCache>
                <c:formatCode>#,##0</c:formatCode>
                <c:ptCount val="2"/>
                <c:pt idx="0">
                  <c:v>1384638</c:v>
                </c:pt>
                <c:pt idx="1">
                  <c:v>1610020</c:v>
                </c:pt>
              </c:numCache>
            </c:numRef>
          </c:yVal>
        </c:ser>
        <c:ser>
          <c:idx val="8"/>
          <c:order val="8"/>
          <c:tx>
            <c:v>September</c:v>
          </c:tx>
          <c:spPr>
            <a:ln w="47625">
              <a:noFill/>
            </a:ln>
          </c:spPr>
          <c:xVal>
            <c:numRef>
              <c:f>(Sheet1!$B$9,Sheet1!$B$21)</c:f>
              <c:numCache>
                <c:formatCode>General</c:formatCode>
                <c:ptCount val="2"/>
                <c:pt idx="0">
                  <c:v>15</c:v>
                </c:pt>
                <c:pt idx="1">
                  <c:v>15</c:v>
                </c:pt>
              </c:numCache>
            </c:numRef>
          </c:xVal>
          <c:yVal>
            <c:numRef>
              <c:f>(Sheet1!$C$9,Sheet1!$C$21)</c:f>
              <c:numCache>
                <c:formatCode>#,##0</c:formatCode>
                <c:ptCount val="2"/>
                <c:pt idx="0">
                  <c:v>1445269</c:v>
                </c:pt>
                <c:pt idx="1">
                  <c:v>1551150</c:v>
                </c:pt>
              </c:numCache>
            </c:numRef>
          </c:yVal>
        </c:ser>
        <c:ser>
          <c:idx val="9"/>
          <c:order val="9"/>
          <c:tx>
            <c:v>October</c:v>
          </c:tx>
          <c:spPr>
            <a:ln w="47625">
              <a:noFill/>
            </a:ln>
          </c:spPr>
          <c:xVal>
            <c:numRef>
              <c:f>(Sheet1!$B$10,Sheet1!$B$22)</c:f>
              <c:numCache>
                <c:formatCode>General</c:formatCode>
                <c:ptCount val="2"/>
                <c:pt idx="0">
                  <c:v>9</c:v>
                </c:pt>
                <c:pt idx="1">
                  <c:v>9</c:v>
                </c:pt>
              </c:numCache>
            </c:numRef>
          </c:xVal>
          <c:yVal>
            <c:numRef>
              <c:f>(Sheet1!$C$10,Sheet1!$C$22)</c:f>
              <c:numCache>
                <c:formatCode>#,##0</c:formatCode>
                <c:ptCount val="2"/>
                <c:pt idx="0">
                  <c:v>1731596</c:v>
                </c:pt>
                <c:pt idx="1">
                  <c:v>1718012</c:v>
                </c:pt>
              </c:numCache>
            </c:numRef>
          </c:yVal>
        </c:ser>
        <c:ser>
          <c:idx val="10"/>
          <c:order val="10"/>
          <c:tx>
            <c:v>November</c:v>
          </c:tx>
          <c:spPr>
            <a:ln w="47625">
              <a:noFill/>
            </a:ln>
          </c:spPr>
          <c:xVal>
            <c:numRef>
              <c:f>(Sheet1!$B$11,Sheet1!$B$23)</c:f>
              <c:numCache>
                <c:formatCode>General</c:formatCode>
                <c:ptCount val="2"/>
                <c:pt idx="0">
                  <c:v>2</c:v>
                </c:pt>
                <c:pt idx="1">
                  <c:v>2</c:v>
                </c:pt>
              </c:numCache>
            </c:numRef>
          </c:xVal>
          <c:yVal>
            <c:numRef>
              <c:f>(Sheet1!$C$11,Sheet1!$C$23)</c:f>
              <c:numCache>
                <c:formatCode>#,##0</c:formatCode>
                <c:ptCount val="2"/>
                <c:pt idx="0">
                  <c:v>1872842</c:v>
                </c:pt>
                <c:pt idx="1">
                  <c:v>1662066</c:v>
                </c:pt>
              </c:numCache>
            </c:numRef>
          </c:yVal>
        </c:ser>
        <c:ser>
          <c:idx val="11"/>
          <c:order val="11"/>
          <c:tx>
            <c:v>December</c:v>
          </c:tx>
          <c:spPr>
            <a:ln w="47625">
              <a:noFill/>
            </a:ln>
          </c:spPr>
          <c:xVal>
            <c:numRef>
              <c:f>(Sheet1!$B$12,Sheet1!$B$24)</c:f>
              <c:numCache>
                <c:formatCode>General</c:formatCode>
                <c:ptCount val="2"/>
                <c:pt idx="0">
                  <c:v>-8</c:v>
                </c:pt>
                <c:pt idx="1">
                  <c:v>-8</c:v>
                </c:pt>
              </c:numCache>
            </c:numRef>
          </c:xVal>
          <c:yVal>
            <c:numRef>
              <c:f>(Sheet1!$C$12,Sheet1!$C$24)</c:f>
              <c:numCache>
                <c:formatCode>#,##0</c:formatCode>
                <c:ptCount val="2"/>
                <c:pt idx="0">
                  <c:v>2139248</c:v>
                </c:pt>
                <c:pt idx="1">
                  <c:v>1788292</c:v>
                </c:pt>
              </c:numCache>
            </c:numRef>
          </c:yVal>
        </c:ser>
        <c:axId val="89749760"/>
        <c:axId val="89764224"/>
      </c:scatterChart>
      <c:valAx>
        <c:axId val="89749760"/>
        <c:scaling>
          <c:orientation val="minMax"/>
        </c:scaling>
        <c:axPos val="b"/>
        <c:title>
          <c:tx>
            <c:rich>
              <a:bodyPr/>
              <a:lstStyle/>
              <a:p>
                <a:pPr>
                  <a:defRPr/>
                </a:pPr>
                <a:r>
                  <a:rPr lang="en-CA"/>
                  <a:t>Temperature *C</a:t>
                </a:r>
              </a:p>
            </c:rich>
          </c:tx>
          <c:layout/>
        </c:title>
        <c:numFmt formatCode="General" sourceLinked="1"/>
        <c:majorTickMark val="none"/>
        <c:tickLblPos val="nextTo"/>
        <c:crossAx val="89764224"/>
        <c:crosses val="autoZero"/>
        <c:crossBetween val="midCat"/>
      </c:valAx>
      <c:valAx>
        <c:axId val="89764224"/>
        <c:scaling>
          <c:orientation val="minMax"/>
        </c:scaling>
        <c:axPos val="l"/>
        <c:majorGridlines/>
        <c:title>
          <c:tx>
            <c:rich>
              <a:bodyPr/>
              <a:lstStyle/>
              <a:p>
                <a:pPr>
                  <a:defRPr/>
                </a:pPr>
                <a:r>
                  <a:rPr lang="en-CA"/>
                  <a:t>Gas Consumption (m^3)</a:t>
                </a:r>
              </a:p>
            </c:rich>
          </c:tx>
          <c:layout/>
        </c:title>
        <c:numFmt formatCode="#,##0" sourceLinked="1"/>
        <c:majorTickMark val="none"/>
        <c:tickLblPos val="nextTo"/>
        <c:crossAx val="89749760"/>
        <c:crosses val="autoZero"/>
        <c:crossBetween val="midCat"/>
      </c:valAx>
    </c:plotArea>
    <c:legend>
      <c:legendPos val="r"/>
      <c:layout>
        <c:manualLayout>
          <c:xMode val="edge"/>
          <c:yMode val="edge"/>
          <c:x val="0.88181771396222541"/>
          <c:y val="0.25244712058051549"/>
          <c:w val="0.11622163038443731"/>
          <c:h val="0.59304065491055868"/>
        </c:manualLayout>
      </c:layout>
    </c:legend>
    <c:plotVisOnly val="1"/>
    <c:dispBlanksAs val="gap"/>
  </c:chart>
  <c:externalData r:id="rId1"/>
  <c:userShapes r:id="rId2"/>
</c:chartSpace>
</file>

<file path=ppt/drawings/drawing1.xml><?xml version="1.0" encoding="utf-8"?>
<c:userShapes xmlns:c="http://schemas.openxmlformats.org/drawingml/2006/chart">
  <cdr:relSizeAnchor xmlns:cdr="http://schemas.openxmlformats.org/drawingml/2006/chartDrawing">
    <cdr:from>
      <cdr:x>0.14519</cdr:x>
      <cdr:y>0.27866</cdr:y>
    </cdr:from>
    <cdr:to>
      <cdr:x>0.71033</cdr:x>
      <cdr:y>0.44337</cdr:y>
    </cdr:to>
    <cdr:cxnSp macro="">
      <cdr:nvCxnSpPr>
        <cdr:cNvPr id="3" name="Straight Connector 2"/>
        <cdr:cNvCxnSpPr/>
      </cdr:nvCxnSpPr>
      <cdr:spPr>
        <a:xfrm xmlns:a="http://schemas.openxmlformats.org/drawingml/2006/main" flipH="1" flipV="1">
          <a:off x="794075" y="953668"/>
          <a:ext cx="3090765" cy="563724"/>
        </a:xfrm>
        <a:prstGeom xmlns:a="http://schemas.openxmlformats.org/drawingml/2006/main" prst="line">
          <a:avLst/>
        </a:prstGeom>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033C35F-3E20-42DB-9D22-C2C2AC7F47BD}" type="datetimeFigureOut">
              <a:rPr lang="en-US" smtClean="0"/>
              <a:pPr/>
              <a:t>1/9/2011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0658A68-95A8-4149-9FF4-60D054D0F110}"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Canada was a</a:t>
            </a:r>
            <a:r>
              <a:rPr lang="en-US" baseline="0" dirty="0" smtClean="0"/>
              <a:t> good place for my question b/c.</a:t>
            </a:r>
            <a:endParaRPr lang="en-US" dirty="0"/>
          </a:p>
        </p:txBody>
      </p:sp>
      <p:sp>
        <p:nvSpPr>
          <p:cNvPr id="4" name="Slide Number Placeholder 3"/>
          <p:cNvSpPr>
            <a:spLocks noGrp="1"/>
          </p:cNvSpPr>
          <p:nvPr>
            <p:ph type="sldNum" sz="quarter" idx="10"/>
          </p:nvPr>
        </p:nvSpPr>
        <p:spPr/>
        <p:txBody>
          <a:bodyPr/>
          <a:lstStyle/>
          <a:p>
            <a:fld id="{60658A68-95A8-4149-9FF4-60D054D0F110}" type="slidenum">
              <a:rPr lang="en-US" smtClean="0"/>
              <a:pPr/>
              <a:t>15</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dirty="0" smtClean="0"/>
              <a:t> The use of fossil fuels such as natural gas have contributed to global warming. In the future</a:t>
            </a:r>
            <a:r>
              <a:rPr lang="en-CA" b="0" dirty="0" smtClean="0"/>
              <a:t>, global warming </a:t>
            </a:r>
            <a:r>
              <a:rPr lang="en-CA" dirty="0" smtClean="0"/>
              <a:t>could affect the data collected.</a:t>
            </a:r>
          </a:p>
          <a:p>
            <a:endParaRPr lang="en-US" dirty="0"/>
          </a:p>
        </p:txBody>
      </p:sp>
      <p:sp>
        <p:nvSpPr>
          <p:cNvPr id="4" name="Slide Number Placeholder 3"/>
          <p:cNvSpPr>
            <a:spLocks noGrp="1"/>
          </p:cNvSpPr>
          <p:nvPr>
            <p:ph type="sldNum" sz="quarter" idx="10"/>
          </p:nvPr>
        </p:nvSpPr>
        <p:spPr/>
        <p:txBody>
          <a:bodyPr/>
          <a:lstStyle/>
          <a:p>
            <a:fld id="{60658A68-95A8-4149-9FF4-60D054D0F110}" type="slidenum">
              <a:rPr lang="en-US" smtClean="0"/>
              <a:pPr/>
              <a:t>16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fld id="{F44EDFCA-B990-49AF-BBD8-C5021F9CC42A}" type="datetimeFigureOut">
              <a:rPr lang="en-US" smtClean="0"/>
              <a:pPr/>
              <a:t>1/9/2011</a:t>
            </a:fld>
            <a:endParaRPr lang="en-US"/>
          </a:p>
        </p:txBody>
      </p:sp>
      <p:sp>
        <p:nvSpPr>
          <p:cNvPr id="17" name="Footer Placeholder 16"/>
          <p:cNvSpPr>
            <a:spLocks noGrp="1"/>
          </p:cNvSpPr>
          <p:nvPr>
            <p:ph type="ftr" sz="quarter" idx="11"/>
          </p:nvPr>
        </p:nvSpPr>
        <p:spPr/>
        <p:txBody>
          <a:bodyPr/>
          <a:lstStyle>
            <a:extLst/>
          </a:lstStyle>
          <a:p>
            <a:endParaRPr lang="en-US"/>
          </a:p>
        </p:txBody>
      </p:sp>
      <p:sp>
        <p:nvSpPr>
          <p:cNvPr id="29" name="Slide Number Placeholder 28"/>
          <p:cNvSpPr>
            <a:spLocks noGrp="1"/>
          </p:cNvSpPr>
          <p:nvPr>
            <p:ph type="sldNum" sz="quarter" idx="12"/>
          </p:nvPr>
        </p:nvSpPr>
        <p:spPr/>
        <p:txBody>
          <a:bodyPr/>
          <a:lstStyle>
            <a:extLst/>
          </a:lstStyle>
          <a:p>
            <a:fld id="{BAF586ED-ACD8-41E1-AD5D-927B91074015}" type="slidenum">
              <a:rPr lang="en-US" smtClean="0"/>
              <a:pPr/>
              <a:t>‹#›</a:t>
            </a:fld>
            <a:endParaRPr lang="en-US"/>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44EDFCA-B990-49AF-BBD8-C5021F9CC42A}" type="datetimeFigureOut">
              <a:rPr lang="en-US" smtClean="0"/>
              <a:pPr/>
              <a:t>1/9/2011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AF586ED-ACD8-41E1-AD5D-927B9107401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44EDFCA-B990-49AF-BBD8-C5021F9CC42A}" type="datetimeFigureOut">
              <a:rPr lang="en-US" smtClean="0"/>
              <a:pPr/>
              <a:t>1/9/2011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AF586ED-ACD8-41E1-AD5D-927B9107401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44EDFCA-B990-49AF-BBD8-C5021F9CC42A}" type="datetimeFigureOut">
              <a:rPr lang="en-US" smtClean="0"/>
              <a:pPr/>
              <a:t>1/9/2011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AF586ED-ACD8-41E1-AD5D-927B9107401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F44EDFCA-B990-49AF-BBD8-C5021F9CC42A}" type="datetimeFigureOut">
              <a:rPr lang="en-US" smtClean="0"/>
              <a:pPr/>
              <a:t>1/9/2011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AF586ED-ACD8-41E1-AD5D-927B91074015}" type="slidenum">
              <a:rPr lang="en-US" smtClean="0"/>
              <a:pPr/>
              <a:t>‹#›</a:t>
            </a:fld>
            <a:endParaRPr lang="en-US"/>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F44EDFCA-B990-49AF-BBD8-C5021F9CC42A}" type="datetimeFigureOut">
              <a:rPr lang="en-US" smtClean="0"/>
              <a:pPr/>
              <a:t>1/9/2011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AF586ED-ACD8-41E1-AD5D-927B9107401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F44EDFCA-B990-49AF-BBD8-C5021F9CC42A}" type="datetimeFigureOut">
              <a:rPr lang="en-US" smtClean="0"/>
              <a:pPr/>
              <a:t>1/9/2011</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BAF586ED-ACD8-41E1-AD5D-927B91074015}" type="slidenum">
              <a:rPr lang="en-US" smtClean="0"/>
              <a:pPr/>
              <a:t>‹#›</a:t>
            </a:fld>
            <a:endParaRPr lang="en-US"/>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F44EDFCA-B990-49AF-BBD8-C5021F9CC42A}" type="datetimeFigureOut">
              <a:rPr lang="en-US" smtClean="0"/>
              <a:pPr/>
              <a:t>1/9/2011</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BAF586ED-ACD8-41E1-AD5D-927B9107401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F44EDFCA-B990-49AF-BBD8-C5021F9CC42A}" type="datetimeFigureOut">
              <a:rPr lang="en-US" smtClean="0"/>
              <a:pPr/>
              <a:t>1/9/2011</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BAF586ED-ACD8-41E1-AD5D-927B9107401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F44EDFCA-B990-49AF-BBD8-C5021F9CC42A}" type="datetimeFigureOut">
              <a:rPr lang="en-US" smtClean="0"/>
              <a:pPr/>
              <a:t>1/9/2011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AF586ED-ACD8-41E1-AD5D-927B9107401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smtClean="0"/>
              <a:t>Click icon to add picture</a:t>
            </a:r>
            <a:endParaRPr kumimoji="0" lang="en-US"/>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extLst/>
          </a:lstStyle>
          <a:p>
            <a:fld id="{F44EDFCA-B990-49AF-BBD8-C5021F9CC42A}" type="datetimeFigureOut">
              <a:rPr lang="en-US" smtClean="0"/>
              <a:pPr/>
              <a:t>1/9/2011</a:t>
            </a:fld>
            <a:endParaRPr lang="en-US"/>
          </a:p>
        </p:txBody>
      </p:sp>
      <p:sp>
        <p:nvSpPr>
          <p:cNvPr id="6" name="Footer Placeholder 5"/>
          <p:cNvSpPr>
            <a:spLocks noGrp="1"/>
          </p:cNvSpPr>
          <p:nvPr>
            <p:ph type="ftr" sz="quarter" idx="11"/>
          </p:nvPr>
        </p:nvSpPr>
        <p:spPr>
          <a:xfrm>
            <a:off x="914400" y="55499"/>
            <a:ext cx="5562600" cy="365125"/>
          </a:xfrm>
        </p:spPr>
        <p:txBody>
          <a:bodyPr/>
          <a:lstStyle>
            <a:extLst/>
          </a:lstStyle>
          <a:p>
            <a:endParaRPr lang="en-US"/>
          </a:p>
        </p:txBody>
      </p:sp>
      <p:sp>
        <p:nvSpPr>
          <p:cNvPr id="7" name="Slide Number Placeholder 6"/>
          <p:cNvSpPr>
            <a:spLocks noGrp="1"/>
          </p:cNvSpPr>
          <p:nvPr>
            <p:ph type="sldNum" sz="quarter" idx="12"/>
          </p:nvPr>
        </p:nvSpPr>
        <p:spPr>
          <a:xfrm>
            <a:off x="8610600" y="55499"/>
            <a:ext cx="457200" cy="365125"/>
          </a:xfrm>
        </p:spPr>
        <p:txBody>
          <a:bodyPr/>
          <a:lstStyle>
            <a:extLst/>
          </a:lstStyle>
          <a:p>
            <a:fld id="{BAF586ED-ACD8-41E1-AD5D-927B9107401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F44EDFCA-B990-49AF-BBD8-C5021F9CC42A}" type="datetimeFigureOut">
              <a:rPr lang="en-US" smtClean="0"/>
              <a:pPr/>
              <a:t>1/9/2011</a:t>
            </a:fld>
            <a:endParaRPr lang="en-US"/>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en-US"/>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BAF586ED-ACD8-41E1-AD5D-927B91074015}"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www.youtube.com/watch?v=DXaVBlBrDnk&amp;feature=related"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www.youtube.com/watch?v=DXaVBlBrDnk&amp;feature=related" TargetMode="External"/><Relationship Id="rId7" Type="http://schemas.openxmlformats.org/officeDocument/2006/relationships/hyperlink" Target="http://www.solcomhouse.com/naturalgas.htm" TargetMode="External"/><Relationship Id="rId2" Type="http://schemas.openxmlformats.org/officeDocument/2006/relationships/hyperlink" Target="http://www.nrcan.gc.ca/eneene/sources/natnat/2010/janjan-eng.php" TargetMode="External"/><Relationship Id="rId1" Type="http://schemas.openxmlformats.org/officeDocument/2006/relationships/slideLayout" Target="../slideLayouts/slideLayout2.xml"/><Relationship Id="rId6" Type="http://schemas.openxmlformats.org/officeDocument/2006/relationships/hyperlink" Target="http://estat.statcan.gc.ca/cgi-win/cnsmcgi.exe?Lang=E&amp;EST-Fi=EStat/English/CII_1-eng.htm" TargetMode="External"/><Relationship Id="rId5" Type="http://schemas.openxmlformats.org/officeDocument/2006/relationships/hyperlink" Target="http://www.econogics.com/en/natgas.htm" TargetMode="External"/><Relationship Id="rId4" Type="http://schemas.openxmlformats.org/officeDocument/2006/relationships/hyperlink" Target="http://www.harvest-pakistan.com/naturalgas.html"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http://www.etftrends.com/wp-content/uploads/2010/03/natural_gas_set_to_change_everything_about_fight_for_energy_independence-720907.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2590800" y="3048000"/>
            <a:ext cx="4648200" cy="2432304"/>
          </a:xfrm>
        </p:spPr>
        <p:txBody>
          <a:bodyPr/>
          <a:lstStyle/>
          <a:p>
            <a:r>
              <a:rPr lang="en-US" sz="5400" dirty="0" smtClean="0"/>
              <a:t>Natural</a:t>
            </a:r>
            <a:r>
              <a:rPr lang="en-US" sz="1800" dirty="0" smtClean="0"/>
              <a:t> </a:t>
            </a:r>
            <a:r>
              <a:rPr lang="en-US" sz="5400" dirty="0" smtClean="0"/>
              <a:t>Gas</a:t>
            </a:r>
            <a:endParaRPr lang="en-US" sz="5400" dirty="0"/>
          </a:p>
        </p:txBody>
      </p:sp>
      <p:sp>
        <p:nvSpPr>
          <p:cNvPr id="3" name="Subtitle 2"/>
          <p:cNvSpPr>
            <a:spLocks noGrp="1"/>
          </p:cNvSpPr>
          <p:nvPr>
            <p:ph type="subTitle" idx="1"/>
          </p:nvPr>
        </p:nvSpPr>
        <p:spPr>
          <a:xfrm>
            <a:off x="6858000" y="6339840"/>
            <a:ext cx="2286000" cy="518160"/>
          </a:xfrm>
        </p:spPr>
        <p:txBody>
          <a:bodyPr/>
          <a:lstStyle/>
          <a:p>
            <a:r>
              <a:rPr lang="en-US" dirty="0"/>
              <a:t>b</a:t>
            </a:r>
            <a:r>
              <a:rPr lang="en-US" dirty="0" smtClean="0"/>
              <a:t>y Candace Zwick</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1371600" y="0"/>
          <a:ext cx="6858000" cy="6858000"/>
        </p:xfrm>
        <a:graphic>
          <a:graphicData uri="http://schemas.openxmlformats.org/drawingml/2006/table">
            <a:tbl>
              <a:tblPr firstRow="1" bandRow="1">
                <a:tableStyleId>{00A15C55-8517-42AA-B614-E9B94910E393}</a:tableStyleId>
              </a:tblPr>
              <a:tblGrid>
                <a:gridCol w="2286000"/>
                <a:gridCol w="2286000"/>
                <a:gridCol w="2286000"/>
              </a:tblGrid>
              <a:tr h="225552">
                <a:tc>
                  <a:txBody>
                    <a:bodyPr/>
                    <a:lstStyle/>
                    <a:p>
                      <a:pPr algn="ctr"/>
                      <a:r>
                        <a:rPr lang="en-US" sz="1200" dirty="0" smtClean="0">
                          <a:latin typeface="Arial" pitchFamily="34" charset="0"/>
                          <a:cs typeface="Arial" pitchFamily="34" charset="0"/>
                        </a:rPr>
                        <a:t>Year</a:t>
                      </a:r>
                      <a:endParaRPr lang="en-US" sz="1200" dirty="0">
                        <a:latin typeface="Arial" pitchFamily="34" charset="0"/>
                        <a:cs typeface="Arial" pitchFamily="34" charset="0"/>
                      </a:endParaRPr>
                    </a:p>
                  </a:txBody>
                  <a:tcPr/>
                </a:tc>
                <a:tc>
                  <a:txBody>
                    <a:bodyPr/>
                    <a:lstStyle/>
                    <a:p>
                      <a:pPr algn="ctr"/>
                      <a:r>
                        <a:rPr lang="en-US" sz="1200" dirty="0" smtClean="0">
                          <a:latin typeface="Arial" pitchFamily="34" charset="0"/>
                          <a:cs typeface="Arial" pitchFamily="34" charset="0"/>
                        </a:rPr>
                        <a:t>Month</a:t>
                      </a:r>
                      <a:endParaRPr lang="en-US" sz="1200" dirty="0">
                        <a:latin typeface="Arial" pitchFamily="34" charset="0"/>
                        <a:cs typeface="Arial" pitchFamily="34" charset="0"/>
                      </a:endParaRPr>
                    </a:p>
                  </a:txBody>
                  <a:tcPr/>
                </a:tc>
                <a:tc>
                  <a:txBody>
                    <a:bodyPr/>
                    <a:lstStyle/>
                    <a:p>
                      <a:pPr algn="ctr"/>
                      <a:r>
                        <a:rPr lang="en-US" sz="1200" dirty="0" smtClean="0">
                          <a:latin typeface="Arial" pitchFamily="34" charset="0"/>
                          <a:cs typeface="Arial" pitchFamily="34" charset="0"/>
                        </a:rPr>
                        <a:t>Natural</a:t>
                      </a:r>
                      <a:r>
                        <a:rPr lang="en-US" sz="1200" baseline="0" dirty="0" smtClean="0">
                          <a:latin typeface="Arial" pitchFamily="34" charset="0"/>
                          <a:cs typeface="Arial" pitchFamily="34" charset="0"/>
                        </a:rPr>
                        <a:t> Gas (m</a:t>
                      </a:r>
                      <a:r>
                        <a:rPr lang="en-US" sz="1200" baseline="30000" dirty="0" smtClean="0">
                          <a:latin typeface="Arial" pitchFamily="34" charset="0"/>
                          <a:cs typeface="Arial" pitchFamily="34" charset="0"/>
                        </a:rPr>
                        <a:t>3</a:t>
                      </a:r>
                      <a:r>
                        <a:rPr lang="en-US" sz="1200" baseline="0" dirty="0" smtClean="0">
                          <a:latin typeface="Arial" pitchFamily="34" charset="0"/>
                          <a:cs typeface="Arial" pitchFamily="34" charset="0"/>
                        </a:rPr>
                        <a:t>)</a:t>
                      </a:r>
                      <a:endParaRPr lang="en-US" sz="1200" dirty="0">
                        <a:latin typeface="Arial" pitchFamily="34" charset="0"/>
                        <a:cs typeface="Arial" pitchFamily="34" charset="0"/>
                      </a:endParaRPr>
                    </a:p>
                  </a:txBody>
                  <a:tcPr/>
                </a:tc>
              </a:tr>
              <a:tr h="225552">
                <a:tc rowSpan="12">
                  <a:txBody>
                    <a:bodyPr/>
                    <a:lstStyle/>
                    <a:p>
                      <a:pPr algn="ctr"/>
                      <a:r>
                        <a:rPr lang="en-US" sz="1200" dirty="0">
                          <a:latin typeface="Arial" pitchFamily="34" charset="0"/>
                          <a:cs typeface="Arial" pitchFamily="34" charset="0"/>
                        </a:rPr>
                        <a:t>2007 </a:t>
                      </a:r>
                      <a:br>
                        <a:rPr lang="en-US" sz="1200" dirty="0">
                          <a:latin typeface="Arial" pitchFamily="34" charset="0"/>
                          <a:cs typeface="Arial" pitchFamily="34" charset="0"/>
                        </a:rPr>
                      </a:br>
                      <a:endParaRPr lang="en-US" sz="1200" dirty="0">
                        <a:latin typeface="Arial" pitchFamily="34" charset="0"/>
                        <a:cs typeface="Arial" pitchFamily="34" charset="0"/>
                      </a:endParaRPr>
                    </a:p>
                  </a:txBody>
                  <a:tcPr anchor="ctr"/>
                </a:tc>
                <a:tc>
                  <a:txBody>
                    <a:bodyPr/>
                    <a:lstStyle/>
                    <a:p>
                      <a:pPr algn="ctr"/>
                      <a:r>
                        <a:rPr lang="en-US" sz="1200" dirty="0">
                          <a:latin typeface="Arial" pitchFamily="34" charset="0"/>
                          <a:cs typeface="Arial" pitchFamily="34" charset="0"/>
                        </a:rPr>
                        <a:t>January </a:t>
                      </a:r>
                    </a:p>
                  </a:txBody>
                  <a:tcPr anchor="ctr"/>
                </a:tc>
                <a:tc>
                  <a:txBody>
                    <a:bodyPr/>
                    <a:lstStyle/>
                    <a:p>
                      <a:pPr algn="ctr"/>
                      <a:r>
                        <a:rPr lang="en-US" sz="1200" dirty="0" smtClean="0">
                          <a:latin typeface="Arial" pitchFamily="34" charset="0"/>
                          <a:cs typeface="Arial" pitchFamily="34" charset="0"/>
                        </a:rPr>
                        <a:t>2,010,080</a:t>
                      </a:r>
                      <a:endParaRPr lang="en-US" sz="1200" dirty="0">
                        <a:latin typeface="Arial" pitchFamily="34" charset="0"/>
                        <a:cs typeface="Arial" pitchFamily="34" charset="0"/>
                      </a:endParaRPr>
                    </a:p>
                  </a:txBody>
                  <a:tcPr anchor="ctr"/>
                </a:tc>
              </a:tr>
              <a:tr h="225552">
                <a:tc vMerge="1">
                  <a:txBody>
                    <a:bodyPr/>
                    <a:lstStyle/>
                    <a:p>
                      <a:endParaRPr lang="en-US"/>
                    </a:p>
                  </a:txBody>
                  <a:tcPr/>
                </a:tc>
                <a:tc>
                  <a:txBody>
                    <a:bodyPr/>
                    <a:lstStyle/>
                    <a:p>
                      <a:pPr algn="ctr"/>
                      <a:r>
                        <a:rPr lang="en-US" sz="1200" dirty="0">
                          <a:latin typeface="Arial" pitchFamily="34" charset="0"/>
                          <a:cs typeface="Arial" pitchFamily="34" charset="0"/>
                        </a:rPr>
                        <a:t>February </a:t>
                      </a:r>
                    </a:p>
                  </a:txBody>
                  <a:tcPr anchor="ctr"/>
                </a:tc>
                <a:tc>
                  <a:txBody>
                    <a:bodyPr/>
                    <a:lstStyle/>
                    <a:p>
                      <a:pPr algn="ctr"/>
                      <a:r>
                        <a:rPr lang="en-US" sz="1200" dirty="0" smtClean="0">
                          <a:latin typeface="Arial" pitchFamily="34" charset="0"/>
                          <a:cs typeface="Arial" pitchFamily="34" charset="0"/>
                        </a:rPr>
                        <a:t>1,950,618</a:t>
                      </a:r>
                      <a:endParaRPr lang="en-US" sz="1200" dirty="0">
                        <a:latin typeface="Arial" pitchFamily="34" charset="0"/>
                        <a:cs typeface="Arial" pitchFamily="34" charset="0"/>
                      </a:endParaRPr>
                    </a:p>
                  </a:txBody>
                  <a:tcPr anchor="ctr"/>
                </a:tc>
              </a:tr>
              <a:tr h="225552">
                <a:tc vMerge="1">
                  <a:txBody>
                    <a:bodyPr/>
                    <a:lstStyle/>
                    <a:p>
                      <a:endParaRPr lang="en-US"/>
                    </a:p>
                  </a:txBody>
                  <a:tcPr/>
                </a:tc>
                <a:tc>
                  <a:txBody>
                    <a:bodyPr/>
                    <a:lstStyle/>
                    <a:p>
                      <a:pPr algn="ctr"/>
                      <a:r>
                        <a:rPr lang="en-US" sz="1200" dirty="0">
                          <a:latin typeface="Arial" pitchFamily="34" charset="0"/>
                          <a:cs typeface="Arial" pitchFamily="34" charset="0"/>
                        </a:rPr>
                        <a:t>March </a:t>
                      </a:r>
                    </a:p>
                  </a:txBody>
                  <a:tcPr anchor="ctr"/>
                </a:tc>
                <a:tc>
                  <a:txBody>
                    <a:bodyPr/>
                    <a:lstStyle/>
                    <a:p>
                      <a:pPr algn="ctr"/>
                      <a:r>
                        <a:rPr lang="en-US" sz="1200" dirty="0" smtClean="0">
                          <a:latin typeface="Arial" pitchFamily="34" charset="0"/>
                          <a:cs typeface="Arial" pitchFamily="34" charset="0"/>
                        </a:rPr>
                        <a:t>1,976,414</a:t>
                      </a:r>
                      <a:endParaRPr lang="en-US" sz="1200" dirty="0">
                        <a:latin typeface="Arial" pitchFamily="34" charset="0"/>
                        <a:cs typeface="Arial" pitchFamily="34" charset="0"/>
                      </a:endParaRPr>
                    </a:p>
                  </a:txBody>
                  <a:tcPr anchor="ctr"/>
                </a:tc>
              </a:tr>
              <a:tr h="225552">
                <a:tc vMerge="1">
                  <a:txBody>
                    <a:bodyPr/>
                    <a:lstStyle/>
                    <a:p>
                      <a:endParaRPr lang="en-US"/>
                    </a:p>
                  </a:txBody>
                  <a:tcPr/>
                </a:tc>
                <a:tc>
                  <a:txBody>
                    <a:bodyPr/>
                    <a:lstStyle/>
                    <a:p>
                      <a:pPr algn="ctr"/>
                      <a:r>
                        <a:rPr lang="en-US" sz="1200" dirty="0">
                          <a:latin typeface="Arial" pitchFamily="34" charset="0"/>
                          <a:cs typeface="Arial" pitchFamily="34" charset="0"/>
                        </a:rPr>
                        <a:t>April </a:t>
                      </a:r>
                    </a:p>
                  </a:txBody>
                  <a:tcPr anchor="ctr"/>
                </a:tc>
                <a:tc>
                  <a:txBody>
                    <a:bodyPr/>
                    <a:lstStyle/>
                    <a:p>
                      <a:pPr algn="ctr"/>
                      <a:r>
                        <a:rPr lang="en-US" sz="1200" dirty="0">
                          <a:latin typeface="Arial" pitchFamily="34" charset="0"/>
                          <a:cs typeface="Arial" pitchFamily="34" charset="0"/>
                        </a:rPr>
                        <a:t>1,676,833 </a:t>
                      </a:r>
                    </a:p>
                  </a:txBody>
                  <a:tcPr anchor="ctr"/>
                </a:tc>
              </a:tr>
              <a:tr h="225552">
                <a:tc vMerge="1">
                  <a:txBody>
                    <a:bodyPr/>
                    <a:lstStyle/>
                    <a:p>
                      <a:endParaRPr lang="en-US"/>
                    </a:p>
                  </a:txBody>
                  <a:tcPr/>
                </a:tc>
                <a:tc>
                  <a:txBody>
                    <a:bodyPr/>
                    <a:lstStyle/>
                    <a:p>
                      <a:pPr algn="ctr"/>
                      <a:r>
                        <a:rPr lang="en-US" sz="1200" dirty="0">
                          <a:latin typeface="Arial" pitchFamily="34" charset="0"/>
                          <a:cs typeface="Arial" pitchFamily="34" charset="0"/>
                        </a:rPr>
                        <a:t>May </a:t>
                      </a:r>
                    </a:p>
                  </a:txBody>
                  <a:tcPr anchor="ctr"/>
                </a:tc>
                <a:tc>
                  <a:txBody>
                    <a:bodyPr/>
                    <a:lstStyle/>
                    <a:p>
                      <a:pPr algn="ctr"/>
                      <a:r>
                        <a:rPr lang="en-US" sz="1200" dirty="0">
                          <a:latin typeface="Arial" pitchFamily="34" charset="0"/>
                          <a:cs typeface="Arial" pitchFamily="34" charset="0"/>
                        </a:rPr>
                        <a:t>1,551,382 </a:t>
                      </a:r>
                    </a:p>
                  </a:txBody>
                  <a:tcPr anchor="ctr"/>
                </a:tc>
              </a:tr>
              <a:tr h="225552">
                <a:tc vMerge="1">
                  <a:txBody>
                    <a:bodyPr/>
                    <a:lstStyle/>
                    <a:p>
                      <a:endParaRPr lang="en-US"/>
                    </a:p>
                  </a:txBody>
                  <a:tcPr/>
                </a:tc>
                <a:tc>
                  <a:txBody>
                    <a:bodyPr/>
                    <a:lstStyle/>
                    <a:p>
                      <a:pPr algn="ctr"/>
                      <a:r>
                        <a:rPr lang="en-US" sz="1200" dirty="0">
                          <a:latin typeface="Arial" pitchFamily="34" charset="0"/>
                          <a:cs typeface="Arial" pitchFamily="34" charset="0"/>
                        </a:rPr>
                        <a:t>June </a:t>
                      </a:r>
                    </a:p>
                  </a:txBody>
                  <a:tcPr anchor="ctr"/>
                </a:tc>
                <a:tc>
                  <a:txBody>
                    <a:bodyPr/>
                    <a:lstStyle/>
                    <a:p>
                      <a:pPr algn="ctr"/>
                      <a:r>
                        <a:rPr lang="en-US" sz="1200" dirty="0">
                          <a:latin typeface="Arial" pitchFamily="34" charset="0"/>
                          <a:cs typeface="Arial" pitchFamily="34" charset="0"/>
                        </a:rPr>
                        <a:t>1,403,677 </a:t>
                      </a:r>
                    </a:p>
                  </a:txBody>
                  <a:tcPr anchor="ctr"/>
                </a:tc>
              </a:tr>
              <a:tr h="225552">
                <a:tc vMerge="1">
                  <a:txBody>
                    <a:bodyPr/>
                    <a:lstStyle/>
                    <a:p>
                      <a:endParaRPr lang="en-US"/>
                    </a:p>
                  </a:txBody>
                  <a:tcPr/>
                </a:tc>
                <a:tc>
                  <a:txBody>
                    <a:bodyPr/>
                    <a:lstStyle/>
                    <a:p>
                      <a:pPr algn="ctr"/>
                      <a:r>
                        <a:rPr lang="en-US" sz="1200" dirty="0">
                          <a:latin typeface="Arial" pitchFamily="34" charset="0"/>
                          <a:cs typeface="Arial" pitchFamily="34" charset="0"/>
                        </a:rPr>
                        <a:t>July </a:t>
                      </a:r>
                    </a:p>
                  </a:txBody>
                  <a:tcPr anchor="ctr"/>
                </a:tc>
                <a:tc>
                  <a:txBody>
                    <a:bodyPr/>
                    <a:lstStyle/>
                    <a:p>
                      <a:pPr algn="ctr"/>
                      <a:r>
                        <a:rPr lang="en-US" sz="1200" dirty="0">
                          <a:latin typeface="Arial" pitchFamily="34" charset="0"/>
                          <a:cs typeface="Arial" pitchFamily="34" charset="0"/>
                        </a:rPr>
                        <a:t>1,495,381 </a:t>
                      </a:r>
                    </a:p>
                  </a:txBody>
                  <a:tcPr anchor="ctr"/>
                </a:tc>
              </a:tr>
              <a:tr h="225552">
                <a:tc vMerge="1">
                  <a:txBody>
                    <a:bodyPr/>
                    <a:lstStyle/>
                    <a:p>
                      <a:endParaRPr lang="en-US"/>
                    </a:p>
                  </a:txBody>
                  <a:tcPr/>
                </a:tc>
                <a:tc>
                  <a:txBody>
                    <a:bodyPr/>
                    <a:lstStyle/>
                    <a:p>
                      <a:pPr algn="ctr"/>
                      <a:r>
                        <a:rPr lang="en-US" sz="1200" dirty="0">
                          <a:latin typeface="Arial" pitchFamily="34" charset="0"/>
                          <a:cs typeface="Arial" pitchFamily="34" charset="0"/>
                        </a:rPr>
                        <a:t>August </a:t>
                      </a:r>
                    </a:p>
                  </a:txBody>
                  <a:tcPr anchor="ctr"/>
                </a:tc>
                <a:tc>
                  <a:txBody>
                    <a:bodyPr/>
                    <a:lstStyle/>
                    <a:p>
                      <a:pPr algn="ctr"/>
                      <a:r>
                        <a:rPr lang="en-US" sz="1200" dirty="0">
                          <a:latin typeface="Arial" pitchFamily="34" charset="0"/>
                          <a:cs typeface="Arial" pitchFamily="34" charset="0"/>
                        </a:rPr>
                        <a:t>1,384,638 </a:t>
                      </a:r>
                    </a:p>
                  </a:txBody>
                  <a:tcPr anchor="ctr"/>
                </a:tc>
              </a:tr>
              <a:tr h="225552">
                <a:tc vMerge="1">
                  <a:txBody>
                    <a:bodyPr/>
                    <a:lstStyle/>
                    <a:p>
                      <a:endParaRPr lang="en-US"/>
                    </a:p>
                  </a:txBody>
                  <a:tcPr/>
                </a:tc>
                <a:tc>
                  <a:txBody>
                    <a:bodyPr/>
                    <a:lstStyle/>
                    <a:p>
                      <a:pPr algn="ctr"/>
                      <a:r>
                        <a:rPr lang="en-US" sz="1200" dirty="0">
                          <a:latin typeface="Arial" pitchFamily="34" charset="0"/>
                          <a:cs typeface="Arial" pitchFamily="34" charset="0"/>
                        </a:rPr>
                        <a:t>September </a:t>
                      </a:r>
                    </a:p>
                  </a:txBody>
                  <a:tcPr anchor="ctr"/>
                </a:tc>
                <a:tc>
                  <a:txBody>
                    <a:bodyPr/>
                    <a:lstStyle/>
                    <a:p>
                      <a:pPr algn="ctr"/>
                      <a:r>
                        <a:rPr lang="en-US" sz="1200" dirty="0">
                          <a:latin typeface="Arial" pitchFamily="34" charset="0"/>
                          <a:cs typeface="Arial" pitchFamily="34" charset="0"/>
                        </a:rPr>
                        <a:t>1,445,269 </a:t>
                      </a:r>
                    </a:p>
                  </a:txBody>
                  <a:tcPr anchor="ctr"/>
                </a:tc>
              </a:tr>
              <a:tr h="225552">
                <a:tc vMerge="1">
                  <a:txBody>
                    <a:bodyPr/>
                    <a:lstStyle/>
                    <a:p>
                      <a:endParaRPr lang="en-US"/>
                    </a:p>
                  </a:txBody>
                  <a:tcPr/>
                </a:tc>
                <a:tc>
                  <a:txBody>
                    <a:bodyPr/>
                    <a:lstStyle/>
                    <a:p>
                      <a:pPr algn="ctr"/>
                      <a:r>
                        <a:rPr lang="en-US" sz="1200" dirty="0">
                          <a:latin typeface="Arial" pitchFamily="34" charset="0"/>
                          <a:cs typeface="Arial" pitchFamily="34" charset="0"/>
                        </a:rPr>
                        <a:t>October </a:t>
                      </a:r>
                    </a:p>
                  </a:txBody>
                  <a:tcPr anchor="ctr"/>
                </a:tc>
                <a:tc>
                  <a:txBody>
                    <a:bodyPr/>
                    <a:lstStyle/>
                    <a:p>
                      <a:pPr algn="ctr"/>
                      <a:r>
                        <a:rPr lang="en-US" sz="1200" dirty="0">
                          <a:latin typeface="Arial" pitchFamily="34" charset="0"/>
                          <a:cs typeface="Arial" pitchFamily="34" charset="0"/>
                        </a:rPr>
                        <a:t>1,731,596 </a:t>
                      </a:r>
                    </a:p>
                  </a:txBody>
                  <a:tcPr anchor="ctr"/>
                </a:tc>
              </a:tr>
              <a:tr h="225552">
                <a:tc vMerge="1">
                  <a:txBody>
                    <a:bodyPr/>
                    <a:lstStyle/>
                    <a:p>
                      <a:endParaRPr lang="en-US"/>
                    </a:p>
                  </a:txBody>
                  <a:tcPr/>
                </a:tc>
                <a:tc>
                  <a:txBody>
                    <a:bodyPr/>
                    <a:lstStyle/>
                    <a:p>
                      <a:pPr algn="ctr"/>
                      <a:r>
                        <a:rPr lang="en-US" sz="1200" dirty="0">
                          <a:latin typeface="Arial" pitchFamily="34" charset="0"/>
                          <a:cs typeface="Arial" pitchFamily="34" charset="0"/>
                        </a:rPr>
                        <a:t>November </a:t>
                      </a:r>
                    </a:p>
                  </a:txBody>
                  <a:tcPr anchor="ctr"/>
                </a:tc>
                <a:tc>
                  <a:txBody>
                    <a:bodyPr/>
                    <a:lstStyle/>
                    <a:p>
                      <a:pPr algn="ctr"/>
                      <a:r>
                        <a:rPr lang="en-US" sz="1200" dirty="0">
                          <a:latin typeface="Arial" pitchFamily="34" charset="0"/>
                          <a:cs typeface="Arial" pitchFamily="34" charset="0"/>
                        </a:rPr>
                        <a:t>1,872,842 </a:t>
                      </a:r>
                    </a:p>
                  </a:txBody>
                  <a:tcPr anchor="ctr"/>
                </a:tc>
              </a:tr>
              <a:tr h="225552">
                <a:tc vMerge="1">
                  <a:txBody>
                    <a:bodyPr/>
                    <a:lstStyle/>
                    <a:p>
                      <a:endParaRPr lang="en-US"/>
                    </a:p>
                  </a:txBody>
                  <a:tcPr/>
                </a:tc>
                <a:tc>
                  <a:txBody>
                    <a:bodyPr/>
                    <a:lstStyle/>
                    <a:p>
                      <a:pPr algn="ctr"/>
                      <a:r>
                        <a:rPr lang="en-US" sz="1200" dirty="0">
                          <a:latin typeface="Arial" pitchFamily="34" charset="0"/>
                          <a:cs typeface="Arial" pitchFamily="34" charset="0"/>
                        </a:rPr>
                        <a:t>December </a:t>
                      </a:r>
                    </a:p>
                  </a:txBody>
                  <a:tcPr anchor="ctr"/>
                </a:tc>
                <a:tc>
                  <a:txBody>
                    <a:bodyPr/>
                    <a:lstStyle/>
                    <a:p>
                      <a:pPr algn="ctr"/>
                      <a:r>
                        <a:rPr lang="en-US" sz="1200" dirty="0">
                          <a:latin typeface="Arial" pitchFamily="34" charset="0"/>
                          <a:cs typeface="Arial" pitchFamily="34" charset="0"/>
                        </a:rPr>
                        <a:t>2,139,248 </a:t>
                      </a:r>
                    </a:p>
                  </a:txBody>
                  <a:tcPr anchor="ctr"/>
                </a:tc>
              </a:tr>
              <a:tr h="225552">
                <a:tc rowSpan="12">
                  <a:txBody>
                    <a:bodyPr/>
                    <a:lstStyle/>
                    <a:p>
                      <a:pPr algn="ctr"/>
                      <a:r>
                        <a:rPr lang="en-US" sz="1200">
                          <a:latin typeface="Arial" pitchFamily="34" charset="0"/>
                          <a:cs typeface="Arial" pitchFamily="34" charset="0"/>
                        </a:rPr>
                        <a:t>2008 </a:t>
                      </a:r>
                      <a:br>
                        <a:rPr lang="en-US" sz="1200">
                          <a:latin typeface="Arial" pitchFamily="34" charset="0"/>
                          <a:cs typeface="Arial" pitchFamily="34" charset="0"/>
                        </a:rPr>
                      </a:br>
                      <a:endParaRPr lang="en-US" sz="1200">
                        <a:latin typeface="Arial" pitchFamily="34" charset="0"/>
                        <a:cs typeface="Arial" pitchFamily="34" charset="0"/>
                      </a:endParaRPr>
                    </a:p>
                  </a:txBody>
                  <a:tcPr anchor="ctr"/>
                </a:tc>
                <a:tc>
                  <a:txBody>
                    <a:bodyPr/>
                    <a:lstStyle/>
                    <a:p>
                      <a:pPr algn="ctr"/>
                      <a:r>
                        <a:rPr lang="en-US" sz="1200" dirty="0">
                          <a:latin typeface="Arial" pitchFamily="34" charset="0"/>
                          <a:cs typeface="Arial" pitchFamily="34" charset="0"/>
                        </a:rPr>
                        <a:t>January </a:t>
                      </a:r>
                    </a:p>
                  </a:txBody>
                  <a:tcPr anchor="ctr"/>
                </a:tc>
                <a:tc>
                  <a:txBody>
                    <a:bodyPr/>
                    <a:lstStyle/>
                    <a:p>
                      <a:pPr algn="ctr"/>
                      <a:r>
                        <a:rPr lang="en-US" sz="1200" dirty="0">
                          <a:latin typeface="Arial" pitchFamily="34" charset="0"/>
                          <a:cs typeface="Arial" pitchFamily="34" charset="0"/>
                        </a:rPr>
                        <a:t>2,147,015 </a:t>
                      </a:r>
                    </a:p>
                  </a:txBody>
                  <a:tcPr anchor="ctr"/>
                </a:tc>
              </a:tr>
              <a:tr h="225552">
                <a:tc vMerge="1">
                  <a:txBody>
                    <a:bodyPr/>
                    <a:lstStyle/>
                    <a:p>
                      <a:endParaRPr lang="en-US"/>
                    </a:p>
                  </a:txBody>
                  <a:tcPr/>
                </a:tc>
                <a:tc>
                  <a:txBody>
                    <a:bodyPr/>
                    <a:lstStyle/>
                    <a:p>
                      <a:pPr algn="ctr"/>
                      <a:r>
                        <a:rPr lang="en-US" sz="1200" dirty="0">
                          <a:latin typeface="Arial" pitchFamily="34" charset="0"/>
                          <a:cs typeface="Arial" pitchFamily="34" charset="0"/>
                        </a:rPr>
                        <a:t>February </a:t>
                      </a:r>
                    </a:p>
                  </a:txBody>
                  <a:tcPr anchor="ctr"/>
                </a:tc>
                <a:tc>
                  <a:txBody>
                    <a:bodyPr/>
                    <a:lstStyle/>
                    <a:p>
                      <a:pPr algn="ctr"/>
                      <a:r>
                        <a:rPr lang="en-US" sz="1200" dirty="0">
                          <a:latin typeface="Arial" pitchFamily="34" charset="0"/>
                          <a:cs typeface="Arial" pitchFamily="34" charset="0"/>
                        </a:rPr>
                        <a:t>2,008,400 </a:t>
                      </a:r>
                    </a:p>
                  </a:txBody>
                  <a:tcPr anchor="ctr"/>
                </a:tc>
              </a:tr>
              <a:tr h="225552">
                <a:tc vMerge="1">
                  <a:txBody>
                    <a:bodyPr/>
                    <a:lstStyle/>
                    <a:p>
                      <a:endParaRPr lang="en-US"/>
                    </a:p>
                  </a:txBody>
                  <a:tcPr/>
                </a:tc>
                <a:tc>
                  <a:txBody>
                    <a:bodyPr/>
                    <a:lstStyle/>
                    <a:p>
                      <a:pPr algn="ctr"/>
                      <a:r>
                        <a:rPr lang="en-US" sz="1200" dirty="0">
                          <a:latin typeface="Arial" pitchFamily="34" charset="0"/>
                          <a:cs typeface="Arial" pitchFamily="34" charset="0"/>
                        </a:rPr>
                        <a:t>March </a:t>
                      </a:r>
                    </a:p>
                  </a:txBody>
                  <a:tcPr anchor="ctr"/>
                </a:tc>
                <a:tc>
                  <a:txBody>
                    <a:bodyPr/>
                    <a:lstStyle/>
                    <a:p>
                      <a:pPr algn="ctr"/>
                      <a:r>
                        <a:rPr lang="en-US" sz="1200" dirty="0">
                          <a:latin typeface="Arial" pitchFamily="34" charset="0"/>
                          <a:cs typeface="Arial" pitchFamily="34" charset="0"/>
                        </a:rPr>
                        <a:t>1,983,676 </a:t>
                      </a:r>
                    </a:p>
                  </a:txBody>
                  <a:tcPr anchor="ctr"/>
                </a:tc>
              </a:tr>
              <a:tr h="225552">
                <a:tc vMerge="1">
                  <a:txBody>
                    <a:bodyPr/>
                    <a:lstStyle/>
                    <a:p>
                      <a:endParaRPr lang="en-US"/>
                    </a:p>
                  </a:txBody>
                  <a:tcPr/>
                </a:tc>
                <a:tc>
                  <a:txBody>
                    <a:bodyPr/>
                    <a:lstStyle/>
                    <a:p>
                      <a:pPr algn="ctr"/>
                      <a:r>
                        <a:rPr lang="en-US" sz="1200" dirty="0">
                          <a:latin typeface="Arial" pitchFamily="34" charset="0"/>
                          <a:cs typeface="Arial" pitchFamily="34" charset="0"/>
                        </a:rPr>
                        <a:t>April </a:t>
                      </a:r>
                    </a:p>
                  </a:txBody>
                  <a:tcPr anchor="ctr"/>
                </a:tc>
                <a:tc>
                  <a:txBody>
                    <a:bodyPr/>
                    <a:lstStyle/>
                    <a:p>
                      <a:pPr algn="ctr"/>
                      <a:r>
                        <a:rPr lang="en-US" sz="1200" dirty="0">
                          <a:latin typeface="Arial" pitchFamily="34" charset="0"/>
                          <a:cs typeface="Arial" pitchFamily="34" charset="0"/>
                        </a:rPr>
                        <a:t>1,786,105 </a:t>
                      </a:r>
                    </a:p>
                  </a:txBody>
                  <a:tcPr anchor="ctr"/>
                </a:tc>
              </a:tr>
              <a:tr h="225552">
                <a:tc vMerge="1">
                  <a:txBody>
                    <a:bodyPr/>
                    <a:lstStyle/>
                    <a:p>
                      <a:endParaRPr lang="en-US"/>
                    </a:p>
                  </a:txBody>
                  <a:tcPr/>
                </a:tc>
                <a:tc>
                  <a:txBody>
                    <a:bodyPr/>
                    <a:lstStyle/>
                    <a:p>
                      <a:pPr algn="ctr"/>
                      <a:r>
                        <a:rPr lang="en-US" sz="1200" dirty="0">
                          <a:latin typeface="Arial" pitchFamily="34" charset="0"/>
                          <a:cs typeface="Arial" pitchFamily="34" charset="0"/>
                        </a:rPr>
                        <a:t>May </a:t>
                      </a:r>
                    </a:p>
                  </a:txBody>
                  <a:tcPr anchor="ctr"/>
                </a:tc>
                <a:tc>
                  <a:txBody>
                    <a:bodyPr/>
                    <a:lstStyle/>
                    <a:p>
                      <a:pPr algn="ctr"/>
                      <a:r>
                        <a:rPr lang="en-US" sz="1200" dirty="0">
                          <a:latin typeface="Arial" pitchFamily="34" charset="0"/>
                          <a:cs typeface="Arial" pitchFamily="34" charset="0"/>
                        </a:rPr>
                        <a:t>1,687,619 </a:t>
                      </a:r>
                    </a:p>
                  </a:txBody>
                  <a:tcPr anchor="ctr"/>
                </a:tc>
              </a:tr>
              <a:tr h="225552">
                <a:tc vMerge="1">
                  <a:txBody>
                    <a:bodyPr/>
                    <a:lstStyle/>
                    <a:p>
                      <a:endParaRPr lang="en-US"/>
                    </a:p>
                  </a:txBody>
                  <a:tcPr/>
                </a:tc>
                <a:tc>
                  <a:txBody>
                    <a:bodyPr/>
                    <a:lstStyle/>
                    <a:p>
                      <a:pPr algn="ctr"/>
                      <a:r>
                        <a:rPr lang="en-US" sz="1200" dirty="0">
                          <a:latin typeface="Arial" pitchFamily="34" charset="0"/>
                          <a:cs typeface="Arial" pitchFamily="34" charset="0"/>
                        </a:rPr>
                        <a:t>June </a:t>
                      </a:r>
                    </a:p>
                  </a:txBody>
                  <a:tcPr anchor="ctr"/>
                </a:tc>
                <a:tc>
                  <a:txBody>
                    <a:bodyPr/>
                    <a:lstStyle/>
                    <a:p>
                      <a:pPr algn="ctr"/>
                      <a:r>
                        <a:rPr lang="en-US" sz="1200" dirty="0">
                          <a:latin typeface="Arial" pitchFamily="34" charset="0"/>
                          <a:cs typeface="Arial" pitchFamily="34" charset="0"/>
                        </a:rPr>
                        <a:t>1,445,204 </a:t>
                      </a:r>
                    </a:p>
                  </a:txBody>
                  <a:tcPr anchor="ctr"/>
                </a:tc>
              </a:tr>
              <a:tr h="225552">
                <a:tc vMerge="1">
                  <a:txBody>
                    <a:bodyPr/>
                    <a:lstStyle/>
                    <a:p>
                      <a:endParaRPr lang="en-US"/>
                    </a:p>
                  </a:txBody>
                  <a:tcPr/>
                </a:tc>
                <a:tc>
                  <a:txBody>
                    <a:bodyPr/>
                    <a:lstStyle/>
                    <a:p>
                      <a:pPr algn="ctr"/>
                      <a:r>
                        <a:rPr lang="en-US" sz="1200" dirty="0">
                          <a:latin typeface="Arial" pitchFamily="34" charset="0"/>
                          <a:cs typeface="Arial" pitchFamily="34" charset="0"/>
                        </a:rPr>
                        <a:t>July </a:t>
                      </a:r>
                    </a:p>
                  </a:txBody>
                  <a:tcPr anchor="ctr"/>
                </a:tc>
                <a:tc>
                  <a:txBody>
                    <a:bodyPr/>
                    <a:lstStyle/>
                    <a:p>
                      <a:pPr algn="ctr"/>
                      <a:r>
                        <a:rPr lang="en-US" sz="1200" dirty="0">
                          <a:latin typeface="Arial" pitchFamily="34" charset="0"/>
                          <a:cs typeface="Arial" pitchFamily="34" charset="0"/>
                        </a:rPr>
                        <a:t>1,533,601 </a:t>
                      </a:r>
                    </a:p>
                  </a:txBody>
                  <a:tcPr anchor="ctr"/>
                </a:tc>
              </a:tr>
              <a:tr h="225552">
                <a:tc vMerge="1">
                  <a:txBody>
                    <a:bodyPr/>
                    <a:lstStyle/>
                    <a:p>
                      <a:endParaRPr lang="en-US"/>
                    </a:p>
                  </a:txBody>
                  <a:tcPr/>
                </a:tc>
                <a:tc>
                  <a:txBody>
                    <a:bodyPr/>
                    <a:lstStyle/>
                    <a:p>
                      <a:pPr algn="ctr"/>
                      <a:r>
                        <a:rPr lang="en-US" sz="1200" dirty="0">
                          <a:latin typeface="Arial" pitchFamily="34" charset="0"/>
                          <a:cs typeface="Arial" pitchFamily="34" charset="0"/>
                        </a:rPr>
                        <a:t>August </a:t>
                      </a:r>
                    </a:p>
                  </a:txBody>
                  <a:tcPr anchor="ctr"/>
                </a:tc>
                <a:tc>
                  <a:txBody>
                    <a:bodyPr/>
                    <a:lstStyle/>
                    <a:p>
                      <a:pPr algn="ctr"/>
                      <a:r>
                        <a:rPr lang="en-US" sz="1200" dirty="0">
                          <a:latin typeface="Arial" pitchFamily="34" charset="0"/>
                          <a:cs typeface="Arial" pitchFamily="34" charset="0"/>
                        </a:rPr>
                        <a:t>1,610,020 </a:t>
                      </a:r>
                    </a:p>
                  </a:txBody>
                  <a:tcPr anchor="ctr"/>
                </a:tc>
              </a:tr>
              <a:tr h="225552">
                <a:tc vMerge="1">
                  <a:txBody>
                    <a:bodyPr/>
                    <a:lstStyle/>
                    <a:p>
                      <a:endParaRPr lang="en-US"/>
                    </a:p>
                  </a:txBody>
                  <a:tcPr/>
                </a:tc>
                <a:tc>
                  <a:txBody>
                    <a:bodyPr/>
                    <a:lstStyle/>
                    <a:p>
                      <a:pPr algn="ctr"/>
                      <a:r>
                        <a:rPr lang="en-US" sz="1200" dirty="0">
                          <a:latin typeface="Arial" pitchFamily="34" charset="0"/>
                          <a:cs typeface="Arial" pitchFamily="34" charset="0"/>
                        </a:rPr>
                        <a:t>September </a:t>
                      </a:r>
                    </a:p>
                  </a:txBody>
                  <a:tcPr anchor="ctr"/>
                </a:tc>
                <a:tc>
                  <a:txBody>
                    <a:bodyPr/>
                    <a:lstStyle/>
                    <a:p>
                      <a:pPr algn="ctr"/>
                      <a:r>
                        <a:rPr lang="en-US" sz="1200" dirty="0">
                          <a:latin typeface="Arial" pitchFamily="34" charset="0"/>
                          <a:cs typeface="Arial" pitchFamily="34" charset="0"/>
                        </a:rPr>
                        <a:t>1,551,150 </a:t>
                      </a:r>
                    </a:p>
                  </a:txBody>
                  <a:tcPr anchor="ctr"/>
                </a:tc>
              </a:tr>
              <a:tr h="225552">
                <a:tc vMerge="1">
                  <a:txBody>
                    <a:bodyPr/>
                    <a:lstStyle/>
                    <a:p>
                      <a:endParaRPr lang="en-US"/>
                    </a:p>
                  </a:txBody>
                  <a:tcPr/>
                </a:tc>
                <a:tc>
                  <a:txBody>
                    <a:bodyPr/>
                    <a:lstStyle/>
                    <a:p>
                      <a:pPr algn="ctr"/>
                      <a:r>
                        <a:rPr lang="en-US" sz="1200" dirty="0">
                          <a:latin typeface="Arial" pitchFamily="34" charset="0"/>
                          <a:cs typeface="Arial" pitchFamily="34" charset="0"/>
                        </a:rPr>
                        <a:t>October </a:t>
                      </a:r>
                    </a:p>
                  </a:txBody>
                  <a:tcPr anchor="ctr"/>
                </a:tc>
                <a:tc>
                  <a:txBody>
                    <a:bodyPr/>
                    <a:lstStyle/>
                    <a:p>
                      <a:pPr algn="ctr"/>
                      <a:r>
                        <a:rPr lang="en-US" sz="1200" dirty="0">
                          <a:latin typeface="Arial" pitchFamily="34" charset="0"/>
                          <a:cs typeface="Arial" pitchFamily="34" charset="0"/>
                        </a:rPr>
                        <a:t>1,718,012 </a:t>
                      </a:r>
                    </a:p>
                  </a:txBody>
                  <a:tcPr anchor="ctr"/>
                </a:tc>
              </a:tr>
              <a:tr h="225552">
                <a:tc vMerge="1">
                  <a:txBody>
                    <a:bodyPr/>
                    <a:lstStyle/>
                    <a:p>
                      <a:endParaRPr lang="en-US"/>
                    </a:p>
                  </a:txBody>
                  <a:tcPr/>
                </a:tc>
                <a:tc>
                  <a:txBody>
                    <a:bodyPr/>
                    <a:lstStyle/>
                    <a:p>
                      <a:pPr algn="ctr"/>
                      <a:r>
                        <a:rPr lang="en-US" sz="1200" dirty="0">
                          <a:latin typeface="Arial" pitchFamily="34" charset="0"/>
                          <a:cs typeface="Arial" pitchFamily="34" charset="0"/>
                        </a:rPr>
                        <a:t>November </a:t>
                      </a:r>
                    </a:p>
                  </a:txBody>
                  <a:tcPr anchor="ctr"/>
                </a:tc>
                <a:tc>
                  <a:txBody>
                    <a:bodyPr/>
                    <a:lstStyle/>
                    <a:p>
                      <a:pPr algn="ctr"/>
                      <a:r>
                        <a:rPr lang="en-US" sz="1200" dirty="0">
                          <a:latin typeface="Arial" pitchFamily="34" charset="0"/>
                          <a:cs typeface="Arial" pitchFamily="34" charset="0"/>
                        </a:rPr>
                        <a:t>1,662,066 </a:t>
                      </a:r>
                    </a:p>
                  </a:txBody>
                  <a:tcPr anchor="ctr"/>
                </a:tc>
              </a:tr>
              <a:tr h="225552">
                <a:tc vMerge="1">
                  <a:txBody>
                    <a:bodyPr/>
                    <a:lstStyle/>
                    <a:p>
                      <a:endParaRPr lang="en-US"/>
                    </a:p>
                  </a:txBody>
                  <a:tcPr/>
                </a:tc>
                <a:tc>
                  <a:txBody>
                    <a:bodyPr/>
                    <a:lstStyle/>
                    <a:p>
                      <a:pPr algn="ctr"/>
                      <a:r>
                        <a:rPr lang="en-US" sz="1200" dirty="0">
                          <a:latin typeface="Arial" pitchFamily="34" charset="0"/>
                          <a:cs typeface="Arial" pitchFamily="34" charset="0"/>
                        </a:rPr>
                        <a:t>December </a:t>
                      </a:r>
                    </a:p>
                  </a:txBody>
                  <a:tcPr anchor="ctr"/>
                </a:tc>
                <a:tc>
                  <a:txBody>
                    <a:bodyPr/>
                    <a:lstStyle/>
                    <a:p>
                      <a:pPr algn="ctr"/>
                      <a:r>
                        <a:rPr lang="en-US" sz="1200" dirty="0">
                          <a:latin typeface="Arial" pitchFamily="34" charset="0"/>
                          <a:cs typeface="Arial" pitchFamily="34" charset="0"/>
                        </a:rPr>
                        <a:t>1,788,292 </a:t>
                      </a:r>
                    </a:p>
                  </a:txBody>
                  <a:tcPr anchor="ctr"/>
                </a:tc>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 descr="Graph of Sales of natural gas [Cubic metres (x 1,000)] - Ontario; Industrial; Sales"/>
          <p:cNvPicPr>
            <a:picLocks noGrp="1"/>
          </p:cNvPicPr>
          <p:nvPr>
            <p:ph idx="1"/>
          </p:nvPr>
        </p:nvPicPr>
        <p:blipFill>
          <a:blip r:embed="rId2" cstate="print"/>
          <a:srcRect b="5388"/>
          <a:stretch>
            <a:fillRect/>
          </a:stretch>
        </p:blipFill>
        <p:spPr bwMode="auto">
          <a:xfrm>
            <a:off x="1219200" y="990600"/>
            <a:ext cx="7239000" cy="4572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5" descr="natural gas graph.png"/>
          <p:cNvPicPr>
            <a:picLocks noGrp="1" noChangeAspect="1"/>
          </p:cNvPicPr>
          <p:nvPr>
            <p:ph idx="1"/>
          </p:nvPr>
        </p:nvPicPr>
        <p:blipFill>
          <a:blip r:embed="rId2" cstate="print"/>
          <a:stretch>
            <a:fillRect/>
          </a:stretch>
        </p:blipFill>
        <p:spPr>
          <a:xfrm>
            <a:off x="1371600" y="914400"/>
            <a:ext cx="6705600" cy="5029201"/>
          </a:xfr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Non-Linear Regression</a:t>
            </a:r>
            <a:endParaRPr lang="en-US" dirty="0"/>
          </a:p>
        </p:txBody>
      </p:sp>
      <p:sp>
        <p:nvSpPr>
          <p:cNvPr id="3" name="Content Placeholder 2"/>
          <p:cNvSpPr>
            <a:spLocks noGrp="1"/>
          </p:cNvSpPr>
          <p:nvPr>
            <p:ph idx="1"/>
          </p:nvPr>
        </p:nvSpPr>
        <p:spPr>
          <a:xfrm>
            <a:off x="914400" y="1783560"/>
            <a:ext cx="3200400" cy="4541040"/>
          </a:xfrm>
        </p:spPr>
        <p:txBody>
          <a:bodyPr>
            <a:noAutofit/>
          </a:bodyPr>
          <a:lstStyle/>
          <a:p>
            <a:r>
              <a:rPr lang="en-US" sz="2400" dirty="0" smtClean="0"/>
              <a:t>Quadratic</a:t>
            </a:r>
            <a:br>
              <a:rPr lang="en-US" sz="2400" dirty="0" smtClean="0"/>
            </a:br>
            <a:r>
              <a:rPr lang="en-US" sz="2400" dirty="0" smtClean="0"/>
              <a:t>	y=ax</a:t>
            </a:r>
            <a:r>
              <a:rPr lang="en-US" sz="2400" baseline="30000" dirty="0" smtClean="0"/>
              <a:t>2</a:t>
            </a:r>
            <a:r>
              <a:rPr lang="en-US" sz="2400" dirty="0" smtClean="0"/>
              <a:t>+bx+c</a:t>
            </a:r>
          </a:p>
          <a:p>
            <a:r>
              <a:rPr lang="en-US" sz="2400" dirty="0" smtClean="0"/>
              <a:t>Mean</a:t>
            </a:r>
          </a:p>
          <a:p>
            <a:pPr>
              <a:buNone/>
            </a:pPr>
            <a:r>
              <a:rPr lang="en-US" sz="2400" dirty="0" smtClean="0"/>
              <a:t>1,484,251.08m</a:t>
            </a:r>
            <a:r>
              <a:rPr lang="en-US" sz="2400" baseline="30000" dirty="0" smtClean="0"/>
              <a:t>3</a:t>
            </a:r>
            <a:endParaRPr lang="en-US" sz="2400" dirty="0" smtClean="0"/>
          </a:p>
          <a:p>
            <a:r>
              <a:rPr lang="en-US" sz="2400" dirty="0" smtClean="0"/>
              <a:t>Median</a:t>
            </a:r>
          </a:p>
          <a:p>
            <a:pPr>
              <a:buNone/>
            </a:pPr>
            <a:r>
              <a:rPr lang="en-US" sz="2400" dirty="0" smtClean="0"/>
              <a:t>1,702,816m</a:t>
            </a:r>
            <a:r>
              <a:rPr lang="en-US" sz="2400" baseline="30000" dirty="0" smtClean="0"/>
              <a:t>3</a:t>
            </a:r>
            <a:endParaRPr lang="en-US" sz="2400" dirty="0"/>
          </a:p>
        </p:txBody>
      </p:sp>
      <p:pic>
        <p:nvPicPr>
          <p:cNvPr id="4" name="Graf" descr="Graph of Sales of natural gas [Cubic metres (x 1,000)] - Ontario; Industrial; Sales"/>
          <p:cNvPicPr>
            <a:picLocks/>
          </p:cNvPicPr>
          <p:nvPr/>
        </p:nvPicPr>
        <p:blipFill>
          <a:blip r:embed="rId2" cstate="print"/>
          <a:srcRect/>
          <a:stretch>
            <a:fillRect/>
          </a:stretch>
        </p:blipFill>
        <p:spPr bwMode="auto">
          <a:xfrm>
            <a:off x="5029200" y="3200400"/>
            <a:ext cx="4114800" cy="3657600"/>
          </a:xfrm>
          <a:prstGeom prst="rect">
            <a:avLst/>
          </a:prstGeom>
          <a:noFill/>
          <a:ln w="9525">
            <a:noFill/>
            <a:miter lim="800000"/>
            <a:headEnd/>
            <a:tailEnd/>
          </a:ln>
        </p:spPr>
      </p:pic>
      <p:cxnSp>
        <p:nvCxnSpPr>
          <p:cNvPr id="10" name="Straight Arrow Connector 9"/>
          <p:cNvCxnSpPr/>
          <p:nvPr/>
        </p:nvCxnSpPr>
        <p:spPr>
          <a:xfrm>
            <a:off x="3657600" y="2209800"/>
            <a:ext cx="2057400" cy="1600200"/>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sp>
        <p:nvSpPr>
          <p:cNvPr id="14" name="Arc 13"/>
          <p:cNvSpPr/>
          <p:nvPr/>
        </p:nvSpPr>
        <p:spPr>
          <a:xfrm>
            <a:off x="6096000" y="2514600"/>
            <a:ext cx="1066800" cy="2895600"/>
          </a:xfrm>
          <a:prstGeom prst="arc">
            <a:avLst>
              <a:gd name="adj1" fmla="val 20509703"/>
              <a:gd name="adj2" fmla="val 11957508"/>
            </a:avLst>
          </a:prstGeom>
        </p:spPr>
        <p:style>
          <a:lnRef idx="3">
            <a:schemeClr val="accent2"/>
          </a:lnRef>
          <a:fillRef idx="0">
            <a:schemeClr val="accent2"/>
          </a:fillRef>
          <a:effectRef idx="2">
            <a:schemeClr val="accent2"/>
          </a:effectRef>
          <a:fontRef idx="minor">
            <a:schemeClr val="tx1"/>
          </a:fontRef>
        </p:style>
        <p:txBody>
          <a:bodyPr rtlCol="0" anchor="ctr"/>
          <a:lstStyle/>
          <a:p>
            <a:pPr algn="ctr"/>
            <a:endParaRPr lang="en-US"/>
          </a:p>
        </p:txBody>
      </p:sp>
      <p:sp>
        <p:nvSpPr>
          <p:cNvPr id="15" name="Arc 14"/>
          <p:cNvSpPr/>
          <p:nvPr/>
        </p:nvSpPr>
        <p:spPr>
          <a:xfrm>
            <a:off x="7467600" y="2438400"/>
            <a:ext cx="990600" cy="2969671"/>
          </a:xfrm>
          <a:prstGeom prst="arc">
            <a:avLst>
              <a:gd name="adj1" fmla="val 20509703"/>
              <a:gd name="adj2" fmla="val 11957508"/>
            </a:avLst>
          </a:prstGeom>
        </p:spPr>
        <p:style>
          <a:lnRef idx="3">
            <a:schemeClr val="accent2"/>
          </a:lnRef>
          <a:fillRef idx="0">
            <a:schemeClr val="accent2"/>
          </a:fillRef>
          <a:effectRef idx="2">
            <a:schemeClr val="accent2"/>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228600"/>
            <a:ext cx="7772400" cy="914400"/>
          </a:xfrm>
        </p:spPr>
        <p:txBody>
          <a:bodyPr/>
          <a:lstStyle/>
          <a:p>
            <a:r>
              <a:rPr lang="en-US" dirty="0" smtClean="0"/>
              <a:t>Sampling Techniques</a:t>
            </a:r>
            <a:endParaRPr lang="en-US" dirty="0"/>
          </a:p>
        </p:txBody>
      </p:sp>
      <p:sp>
        <p:nvSpPr>
          <p:cNvPr id="3" name="Content Placeholder 2"/>
          <p:cNvSpPr>
            <a:spLocks noGrp="1"/>
          </p:cNvSpPr>
          <p:nvPr>
            <p:ph idx="1"/>
          </p:nvPr>
        </p:nvSpPr>
        <p:spPr>
          <a:xfrm>
            <a:off x="1143000" y="990600"/>
            <a:ext cx="7772400" cy="1340640"/>
          </a:xfrm>
        </p:spPr>
        <p:txBody>
          <a:bodyPr/>
          <a:lstStyle/>
          <a:p>
            <a:r>
              <a:rPr lang="en-US" dirty="0" smtClean="0"/>
              <a:t>Simple Random Sampling</a:t>
            </a:r>
            <a:endParaRPr lang="en-US" dirty="0"/>
          </a:p>
        </p:txBody>
      </p:sp>
      <p:sp>
        <p:nvSpPr>
          <p:cNvPr id="4" name="Title 1"/>
          <p:cNvSpPr txBox="1">
            <a:spLocks/>
          </p:cNvSpPr>
          <p:nvPr/>
        </p:nvSpPr>
        <p:spPr>
          <a:xfrm>
            <a:off x="609600" y="4191000"/>
            <a:ext cx="7772400" cy="914400"/>
          </a:xfrm>
          <a:prstGeom prst="rect">
            <a:avLst/>
          </a:prstGeom>
        </p:spPr>
        <p:txBody>
          <a:bodyPr vert="horz" anchor="t">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100" normalizeH="0" baseline="0" noProof="0" dirty="0" smtClean="0">
                <a:ln>
                  <a:noFill/>
                </a:ln>
                <a:solidFill>
                  <a:schemeClr val="tx2">
                    <a:satMod val="200000"/>
                  </a:schemeClr>
                </a:solidFill>
                <a:effectLst/>
                <a:uLnTx/>
                <a:uFillTx/>
                <a:latin typeface="+mj-lt"/>
                <a:ea typeface="+mj-ea"/>
                <a:cs typeface="+mj-cs"/>
              </a:rPr>
              <a:t>Sampling Bias</a:t>
            </a:r>
            <a:endParaRPr kumimoji="0" lang="en-US" sz="4000" b="0" i="0" u="none" strike="noStrike" kern="1200" cap="none" spc="-100" normalizeH="0" baseline="0" noProof="0" dirty="0">
              <a:ln>
                <a:noFill/>
              </a:ln>
              <a:solidFill>
                <a:schemeClr val="tx2">
                  <a:satMod val="200000"/>
                </a:schemeClr>
              </a:solidFill>
              <a:effectLst/>
              <a:uLnTx/>
              <a:uFillTx/>
              <a:latin typeface="+mj-lt"/>
              <a:ea typeface="+mj-ea"/>
              <a:cs typeface="+mj-cs"/>
            </a:endParaRPr>
          </a:p>
        </p:txBody>
      </p:sp>
      <p:sp>
        <p:nvSpPr>
          <p:cNvPr id="5" name="Content Placeholder 2"/>
          <p:cNvSpPr txBox="1">
            <a:spLocks/>
          </p:cNvSpPr>
          <p:nvPr/>
        </p:nvSpPr>
        <p:spPr>
          <a:xfrm>
            <a:off x="1066800" y="5105400"/>
            <a:ext cx="7772400" cy="1340640"/>
          </a:xfrm>
          <a:prstGeom prst="rect">
            <a:avLst/>
          </a:prstGeom>
        </p:spPr>
        <p:txBody>
          <a:bodyPr vert="horz">
            <a:normAutofit/>
          </a:bodyPr>
          <a:lstStyle/>
          <a:p>
            <a:pPr marL="411480" marR="0" lvl="0" indent="-342900" algn="l" defTabSz="914400" rtl="0" eaLnBrk="1" fontAlgn="auto" latinLnBrk="0" hangingPunct="1">
              <a:lnSpc>
                <a:spcPct val="100000"/>
              </a:lnSpc>
              <a:spcBef>
                <a:spcPts val="700"/>
              </a:spcBef>
              <a:spcAft>
                <a:spcPts val="0"/>
              </a:spcAft>
              <a:buClr>
                <a:schemeClr val="tx2"/>
              </a:buClr>
              <a:buSzPct val="95000"/>
              <a:buFont typeface="Wingdings"/>
              <a:buChar char=""/>
              <a:tabLst/>
              <a:defRPr/>
            </a:pPr>
            <a:r>
              <a:rPr kumimoji="0" lang="en-US" sz="3000" b="0" i="0" u="none" strike="noStrike" kern="1200" cap="none" spc="0" normalizeH="0" baseline="0" noProof="0" dirty="0" smtClean="0">
                <a:ln>
                  <a:noFill/>
                </a:ln>
                <a:solidFill>
                  <a:schemeClr val="tx1"/>
                </a:solidFill>
                <a:effectLst/>
                <a:uLnTx/>
                <a:uFillTx/>
                <a:latin typeface="+mn-lt"/>
                <a:ea typeface="+mn-ea"/>
                <a:cs typeface="+mn-cs"/>
              </a:rPr>
              <a:t>could not be identified</a:t>
            </a:r>
            <a:endParaRPr kumimoji="0" lang="en-US" sz="3000" b="0" i="0" u="none" strike="noStrike" kern="1200" cap="none" spc="0" normalizeH="0" baseline="0" noProof="0" dirty="0">
              <a:ln>
                <a:noFill/>
              </a:ln>
              <a:solidFill>
                <a:schemeClr val="tx1"/>
              </a:solidFill>
              <a:effectLst/>
              <a:uLnTx/>
              <a:uFillTx/>
              <a:latin typeface="+mn-lt"/>
              <a:ea typeface="+mn-ea"/>
              <a:cs typeface="+mn-cs"/>
            </a:endParaRPr>
          </a:p>
        </p:txBody>
      </p:sp>
      <p:pic>
        <p:nvPicPr>
          <p:cNvPr id="5122" name="Picture 2" descr="http://ccelearn.csus.edu/wasteclass/images/randomSampling.jpg"/>
          <p:cNvPicPr>
            <a:picLocks noChangeAspect="1" noChangeArrowheads="1"/>
          </p:cNvPicPr>
          <p:nvPr/>
        </p:nvPicPr>
        <p:blipFill>
          <a:blip r:embed="rId2" cstate="print"/>
          <a:srcRect/>
          <a:stretch>
            <a:fillRect/>
          </a:stretch>
        </p:blipFill>
        <p:spPr bwMode="auto">
          <a:xfrm>
            <a:off x="990600" y="1600200"/>
            <a:ext cx="2013254" cy="2226579"/>
          </a:xfrm>
          <a:prstGeom prst="rect">
            <a:avLst/>
          </a:prstGeom>
          <a:noFill/>
        </p:spPr>
      </p:pic>
      <p:pic>
        <p:nvPicPr>
          <p:cNvPr id="7" name="Picture 2" descr="http://ccelearn.csus.edu/wasteclass/images/randomSampling.jpg"/>
          <p:cNvPicPr>
            <a:picLocks noChangeAspect="1" noChangeArrowheads="1"/>
          </p:cNvPicPr>
          <p:nvPr/>
        </p:nvPicPr>
        <p:blipFill>
          <a:blip r:embed="rId2" cstate="print"/>
          <a:srcRect/>
          <a:stretch>
            <a:fillRect/>
          </a:stretch>
        </p:blipFill>
        <p:spPr bwMode="auto">
          <a:xfrm>
            <a:off x="3810000" y="1600200"/>
            <a:ext cx="2013254" cy="2226579"/>
          </a:xfrm>
          <a:prstGeom prst="rect">
            <a:avLst/>
          </a:prstGeom>
          <a:noFill/>
        </p:spPr>
      </p:pic>
      <p:pic>
        <p:nvPicPr>
          <p:cNvPr id="8" name="Picture 2" descr="http://ccelearn.csus.edu/wasteclass/images/randomSampling.jpg"/>
          <p:cNvPicPr>
            <a:picLocks noChangeAspect="1" noChangeArrowheads="1"/>
          </p:cNvPicPr>
          <p:nvPr/>
        </p:nvPicPr>
        <p:blipFill>
          <a:blip r:embed="rId2" cstate="print"/>
          <a:srcRect/>
          <a:stretch>
            <a:fillRect/>
          </a:stretch>
        </p:blipFill>
        <p:spPr bwMode="auto">
          <a:xfrm>
            <a:off x="6553200" y="1600200"/>
            <a:ext cx="2013254" cy="2226579"/>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Why I chose Canada as opposed to other countries around the world. </a:t>
            </a:r>
            <a:endParaRPr lang="en-US" dirty="0"/>
          </a:p>
        </p:txBody>
      </p:sp>
      <p:sp>
        <p:nvSpPr>
          <p:cNvPr id="3" name="Content Placeholder 2"/>
          <p:cNvSpPr>
            <a:spLocks noGrp="1"/>
          </p:cNvSpPr>
          <p:nvPr>
            <p:ph idx="1"/>
          </p:nvPr>
        </p:nvSpPr>
        <p:spPr>
          <a:xfrm>
            <a:off x="914400" y="2743200"/>
            <a:ext cx="7772400" cy="3612360"/>
          </a:xfrm>
        </p:spPr>
        <p:txBody>
          <a:bodyPr>
            <a:normAutofit fontScale="92500" lnSpcReduction="10000"/>
          </a:bodyPr>
          <a:lstStyle/>
          <a:p>
            <a:r>
              <a:rPr lang="en-US" dirty="0" smtClean="0"/>
              <a:t>Data may vary in different parts of the world because of:</a:t>
            </a:r>
          </a:p>
          <a:p>
            <a:pPr lvl="1"/>
            <a:r>
              <a:rPr lang="en-US" dirty="0" smtClean="0"/>
              <a:t>climate</a:t>
            </a:r>
          </a:p>
          <a:p>
            <a:pPr lvl="2"/>
            <a:r>
              <a:rPr lang="en-US" dirty="0" smtClean="0"/>
              <a:t>could be warm all year- Equatorial Areas</a:t>
            </a:r>
          </a:p>
          <a:p>
            <a:pPr lvl="2"/>
            <a:r>
              <a:rPr lang="en-US" dirty="0" smtClean="0"/>
              <a:t>could be cold all year- Antarctica </a:t>
            </a:r>
          </a:p>
          <a:p>
            <a:pPr lvl="1"/>
            <a:r>
              <a:rPr lang="en-US" dirty="0" smtClean="0"/>
              <a:t>culture</a:t>
            </a:r>
          </a:p>
          <a:p>
            <a:pPr lvl="2"/>
            <a:r>
              <a:rPr lang="en-US" dirty="0" smtClean="0"/>
              <a:t>against religion- Mennonites</a:t>
            </a:r>
          </a:p>
          <a:p>
            <a:pPr lvl="1"/>
            <a:r>
              <a:rPr lang="en-US" dirty="0" smtClean="0"/>
              <a:t>poverty</a:t>
            </a:r>
          </a:p>
          <a:p>
            <a:pPr lvl="2"/>
            <a:r>
              <a:rPr lang="en-US" dirty="0" smtClean="0"/>
              <a:t>not being able to afford natural gas- Haiti</a:t>
            </a:r>
          </a:p>
          <a:p>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24200" y="457200"/>
            <a:ext cx="4724400" cy="914400"/>
          </a:xfrm>
        </p:spPr>
        <p:txBody>
          <a:bodyPr/>
          <a:lstStyle/>
          <a:p>
            <a:r>
              <a:rPr lang="en-US" dirty="0" smtClean="0"/>
              <a:t>Hidden Variables</a:t>
            </a:r>
            <a:endParaRPr lang="en-US" dirty="0"/>
          </a:p>
        </p:txBody>
      </p:sp>
      <p:sp>
        <p:nvSpPr>
          <p:cNvPr id="3" name="Content Placeholder 2"/>
          <p:cNvSpPr>
            <a:spLocks noGrp="1"/>
          </p:cNvSpPr>
          <p:nvPr>
            <p:ph idx="1"/>
          </p:nvPr>
        </p:nvSpPr>
        <p:spPr>
          <a:xfrm>
            <a:off x="2743200" y="1828800"/>
            <a:ext cx="5562600" cy="4526760"/>
          </a:xfrm>
        </p:spPr>
        <p:txBody>
          <a:bodyPr>
            <a:normAutofit/>
          </a:bodyPr>
          <a:lstStyle/>
          <a:p>
            <a:r>
              <a:rPr lang="en-CA" dirty="0" smtClean="0"/>
              <a:t>climate change throughout Canada</a:t>
            </a:r>
          </a:p>
          <a:p>
            <a:r>
              <a:rPr lang="en-CA" dirty="0" smtClean="0"/>
              <a:t>income and financial state of consumers</a:t>
            </a:r>
          </a:p>
          <a:p>
            <a:r>
              <a:rPr lang="en-CA" dirty="0" smtClean="0"/>
              <a:t>in the future, </a:t>
            </a:r>
            <a:r>
              <a:rPr lang="en-CA" b="1" dirty="0" smtClean="0"/>
              <a:t>global</a:t>
            </a:r>
            <a:r>
              <a:rPr lang="en-CA" dirty="0" smtClean="0"/>
              <a:t> </a:t>
            </a:r>
            <a:r>
              <a:rPr lang="en-CA" b="1" dirty="0" smtClean="0"/>
              <a:t>warming</a:t>
            </a:r>
            <a:r>
              <a:rPr lang="en-CA" dirty="0" smtClean="0"/>
              <a:t> could affect the data collected </a:t>
            </a:r>
          </a:p>
          <a:p>
            <a:pPr>
              <a:buNone/>
            </a:pPr>
            <a:endParaRPr lang="en-CA" dirty="0" smtClean="0"/>
          </a:p>
        </p:txBody>
      </p:sp>
      <p:pic>
        <p:nvPicPr>
          <p:cNvPr id="4098" name="Picture 2" descr="http://www.threadbombing.com/data/media/62/hiding_cat.jpg"/>
          <p:cNvPicPr>
            <a:picLocks noChangeAspect="1" noChangeArrowheads="1"/>
          </p:cNvPicPr>
          <p:nvPr/>
        </p:nvPicPr>
        <p:blipFill>
          <a:blip r:embed="rId3" cstate="print"/>
          <a:srcRect l="9532" t="6713" r="10339" b="22797"/>
          <a:stretch>
            <a:fillRect/>
          </a:stretch>
        </p:blipFill>
        <p:spPr bwMode="auto">
          <a:xfrm>
            <a:off x="13404" y="3352800"/>
            <a:ext cx="2590800" cy="1803400"/>
          </a:xfrm>
          <a:prstGeom prst="rect">
            <a:avLst/>
          </a:prstGeom>
          <a:noFill/>
        </p:spPr>
      </p:pic>
      <p:pic>
        <p:nvPicPr>
          <p:cNvPr id="4102" name="Picture 6" descr="http://3.bp.blogspot.com/_mmBw3uzPnJI/SWIvJ2Ln-SI/AAAAAAAAfBw/ta_b9Jado1A/s400/animal-camouflage-18.jpg"/>
          <p:cNvPicPr>
            <a:picLocks noChangeAspect="1" noChangeArrowheads="1"/>
          </p:cNvPicPr>
          <p:nvPr/>
        </p:nvPicPr>
        <p:blipFill>
          <a:blip r:embed="rId4" cstate="print"/>
          <a:srcRect/>
          <a:stretch>
            <a:fillRect/>
          </a:stretch>
        </p:blipFill>
        <p:spPr bwMode="auto">
          <a:xfrm>
            <a:off x="13404" y="1676400"/>
            <a:ext cx="2590800" cy="1727200"/>
          </a:xfrm>
          <a:prstGeom prst="rect">
            <a:avLst/>
          </a:prstGeom>
          <a:noFill/>
        </p:spPr>
      </p:pic>
      <p:pic>
        <p:nvPicPr>
          <p:cNvPr id="4104" name="Picture 8" descr="http://www.bestesoft.com/imgbest/5/7/57221-zebras-free-screensaver.jpg"/>
          <p:cNvPicPr>
            <a:picLocks noChangeAspect="1" noChangeArrowheads="1"/>
          </p:cNvPicPr>
          <p:nvPr/>
        </p:nvPicPr>
        <p:blipFill>
          <a:blip r:embed="rId5" cstate="print"/>
          <a:srcRect/>
          <a:stretch>
            <a:fillRect/>
          </a:stretch>
        </p:blipFill>
        <p:spPr bwMode="auto">
          <a:xfrm>
            <a:off x="13405" y="5079275"/>
            <a:ext cx="2590799" cy="1778725"/>
          </a:xfrm>
          <a:prstGeom prst="rect">
            <a:avLst/>
          </a:prstGeom>
          <a:noFill/>
        </p:spPr>
      </p:pic>
      <p:pic>
        <p:nvPicPr>
          <p:cNvPr id="4100" name="Picture 4" descr="http://www.flatrock.org.nz/news/asseta5/large_animal_camouflage_01.jpg"/>
          <p:cNvPicPr>
            <a:picLocks noChangeAspect="1" noChangeArrowheads="1"/>
          </p:cNvPicPr>
          <p:nvPr/>
        </p:nvPicPr>
        <p:blipFill>
          <a:blip r:embed="rId6" cstate="print"/>
          <a:srcRect/>
          <a:stretch>
            <a:fillRect/>
          </a:stretch>
        </p:blipFill>
        <p:spPr bwMode="auto">
          <a:xfrm>
            <a:off x="0" y="1"/>
            <a:ext cx="2604204" cy="1727200"/>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28600"/>
            <a:ext cx="7772400" cy="914400"/>
          </a:xfrm>
        </p:spPr>
        <p:txBody>
          <a:bodyPr/>
          <a:lstStyle/>
          <a:p>
            <a:r>
              <a:rPr lang="en-US" dirty="0" smtClean="0"/>
              <a:t>How to reduce the amount of natural gas being used?</a:t>
            </a:r>
            <a:endParaRPr lang="en-US" dirty="0"/>
          </a:p>
        </p:txBody>
      </p:sp>
      <p:sp>
        <p:nvSpPr>
          <p:cNvPr id="3" name="Content Placeholder 2"/>
          <p:cNvSpPr>
            <a:spLocks noGrp="1"/>
          </p:cNvSpPr>
          <p:nvPr>
            <p:ph idx="1"/>
          </p:nvPr>
        </p:nvSpPr>
        <p:spPr>
          <a:xfrm>
            <a:off x="914400" y="1600200"/>
            <a:ext cx="7772400" cy="5257800"/>
          </a:xfrm>
        </p:spPr>
        <p:txBody>
          <a:bodyPr>
            <a:normAutofit fontScale="92500" lnSpcReduction="20000"/>
          </a:bodyPr>
          <a:lstStyle/>
          <a:p>
            <a:r>
              <a:rPr lang="en-US" dirty="0" smtClean="0"/>
              <a:t>energy conservation</a:t>
            </a:r>
          </a:p>
          <a:p>
            <a:pPr lvl="1"/>
            <a:r>
              <a:rPr lang="en-US" dirty="0" smtClean="0"/>
              <a:t>set thermostat to lower temperature and wear warmer clothing</a:t>
            </a:r>
          </a:p>
          <a:p>
            <a:pPr lvl="1"/>
            <a:r>
              <a:rPr lang="en-US" dirty="0" smtClean="0"/>
              <a:t>close doors to unused rooms</a:t>
            </a:r>
          </a:p>
          <a:p>
            <a:pPr lvl="1"/>
            <a:r>
              <a:rPr lang="en-US" dirty="0" smtClean="0"/>
              <a:t>more efficient windows- use plastic film</a:t>
            </a:r>
          </a:p>
          <a:p>
            <a:pPr lvl="1"/>
            <a:r>
              <a:rPr lang="en-US" dirty="0" smtClean="0"/>
              <a:t>use solar energy</a:t>
            </a:r>
          </a:p>
          <a:p>
            <a:r>
              <a:rPr lang="en-US" dirty="0" smtClean="0"/>
              <a:t>laundry</a:t>
            </a:r>
          </a:p>
          <a:p>
            <a:pPr lvl="1"/>
            <a:r>
              <a:rPr lang="en-US" dirty="0" smtClean="0"/>
              <a:t>wash laundry in cold water</a:t>
            </a:r>
          </a:p>
          <a:p>
            <a:pPr lvl="1"/>
            <a:r>
              <a:rPr lang="en-US" dirty="0" smtClean="0"/>
              <a:t>use clothes lines to dry clothing</a:t>
            </a:r>
          </a:p>
          <a:p>
            <a:pPr lvl="1"/>
            <a:r>
              <a:rPr lang="en-US" dirty="0" smtClean="0"/>
              <a:t>use electric clothes dryers</a:t>
            </a:r>
          </a:p>
          <a:p>
            <a:r>
              <a:rPr lang="en-US" dirty="0" smtClean="0"/>
              <a:t>fuel</a:t>
            </a:r>
          </a:p>
          <a:p>
            <a:pPr lvl="1"/>
            <a:r>
              <a:rPr lang="en-US" dirty="0" smtClean="0"/>
              <a:t>use </a:t>
            </a:r>
            <a:r>
              <a:rPr lang="en-US" dirty="0" err="1" smtClean="0"/>
              <a:t>biofuels</a:t>
            </a:r>
            <a:endParaRPr lang="en-US" dirty="0" smtClean="0"/>
          </a:p>
          <a:p>
            <a:pPr lvl="1"/>
            <a:r>
              <a:rPr lang="en-US" dirty="0" smtClean="0"/>
              <a:t>electric cars</a:t>
            </a:r>
          </a:p>
          <a:p>
            <a:pPr lvl="1"/>
            <a:r>
              <a:rPr lang="en-US" dirty="0" smtClean="0"/>
              <a:t>use ethanol blended fuels</a:t>
            </a:r>
          </a:p>
          <a:p>
            <a:pPr lvl="1">
              <a:buNone/>
            </a:pPr>
            <a:endParaRPr lang="en-US" dirty="0"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04800"/>
            <a:ext cx="7772400" cy="914400"/>
          </a:xfrm>
        </p:spPr>
        <p:txBody>
          <a:bodyPr/>
          <a:lstStyle/>
          <a:p>
            <a:r>
              <a:rPr lang="en-US" dirty="0" smtClean="0"/>
              <a:t>Conclusion</a:t>
            </a:r>
            <a:endParaRPr lang="en-US" dirty="0"/>
          </a:p>
        </p:txBody>
      </p:sp>
      <p:sp>
        <p:nvSpPr>
          <p:cNvPr id="3" name="Content Placeholder 2"/>
          <p:cNvSpPr>
            <a:spLocks noGrp="1"/>
          </p:cNvSpPr>
          <p:nvPr>
            <p:ph idx="1"/>
          </p:nvPr>
        </p:nvSpPr>
        <p:spPr>
          <a:xfrm>
            <a:off x="914400" y="1295400"/>
            <a:ext cx="7772400" cy="4572000"/>
          </a:xfrm>
        </p:spPr>
        <p:txBody>
          <a:bodyPr/>
          <a:lstStyle/>
          <a:p>
            <a:r>
              <a:rPr lang="en-US" dirty="0" smtClean="0"/>
              <a:t>therefore my hypothesis was correct</a:t>
            </a:r>
          </a:p>
          <a:p>
            <a:r>
              <a:rPr lang="en-US" dirty="0" smtClean="0"/>
              <a:t>as temperature decreases the gas consumption increases and as temperature increases, gas consumption decreases </a:t>
            </a:r>
          </a:p>
          <a:p>
            <a:r>
              <a:rPr lang="en-US" dirty="0" smtClean="0"/>
              <a:t>this results in a negative correlation</a:t>
            </a:r>
          </a:p>
          <a:p>
            <a:pPr>
              <a:buNone/>
            </a:pPr>
            <a:endParaRPr lang="en-US" dirty="0" smtClean="0"/>
          </a:p>
          <a:p>
            <a:r>
              <a:rPr lang="en-US" dirty="0" smtClean="0"/>
              <a:t>t</a:t>
            </a:r>
            <a:r>
              <a:rPr lang="en-US" dirty="0" smtClean="0"/>
              <a:t>he following video further supports my hypothesis</a:t>
            </a:r>
          </a:p>
          <a:p>
            <a:pPr>
              <a:buNone/>
            </a:pPr>
            <a:endParaRPr lang="en-US" dirty="0"/>
          </a:p>
        </p:txBody>
      </p:sp>
      <p:sp>
        <p:nvSpPr>
          <p:cNvPr id="4" name="Rectangle 3"/>
          <p:cNvSpPr/>
          <p:nvPr/>
        </p:nvSpPr>
        <p:spPr>
          <a:xfrm>
            <a:off x="0" y="5791200"/>
            <a:ext cx="9144000" cy="769441"/>
          </a:xfrm>
          <a:prstGeom prst="rect">
            <a:avLst/>
          </a:prstGeom>
        </p:spPr>
        <p:txBody>
          <a:bodyPr wrap="square">
            <a:spAutoFit/>
          </a:bodyPr>
          <a:lstStyle/>
          <a:p>
            <a:pPr algn="ctr"/>
            <a:r>
              <a:rPr lang="en-US" sz="2200" dirty="0" smtClean="0">
                <a:hlinkClick r:id="rId2"/>
              </a:rPr>
              <a:t>http://</a:t>
            </a:r>
            <a:r>
              <a:rPr lang="en-US" sz="2200" dirty="0" smtClean="0">
                <a:hlinkClick r:id="rId2"/>
              </a:rPr>
              <a:t>www.youtube.com/watch?v=DXaVBlBrDnk&amp;feature=related</a:t>
            </a:r>
            <a:endParaRPr lang="en-US" sz="2200" dirty="0" smtClean="0"/>
          </a:p>
          <a:p>
            <a:pPr algn="ctr"/>
            <a:endParaRPr lang="en-US" sz="22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neilperkin.typepad.com/.a/6a00d8341d4dc653ef010536a7be88970b-500wi"/>
          <p:cNvPicPr>
            <a:picLocks noChangeAspect="1" noChangeArrowheads="1"/>
          </p:cNvPicPr>
          <p:nvPr/>
        </p:nvPicPr>
        <p:blipFill>
          <a:blip r:embed="rId2" cstate="print"/>
          <a:srcRect/>
          <a:stretch>
            <a:fillRect/>
          </a:stretch>
        </p:blipFill>
        <p:spPr bwMode="auto">
          <a:xfrm>
            <a:off x="0" y="0"/>
            <a:ext cx="9144000" cy="6894578"/>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natural gas?</a:t>
            </a:r>
            <a:endParaRPr lang="en-US" dirty="0"/>
          </a:p>
        </p:txBody>
      </p:sp>
      <p:sp>
        <p:nvSpPr>
          <p:cNvPr id="4" name="Content Placeholder 3"/>
          <p:cNvSpPr>
            <a:spLocks noGrp="1"/>
          </p:cNvSpPr>
          <p:nvPr>
            <p:ph idx="1"/>
          </p:nvPr>
        </p:nvSpPr>
        <p:spPr/>
        <p:txBody>
          <a:bodyPr>
            <a:normAutofit/>
          </a:bodyPr>
          <a:lstStyle/>
          <a:p>
            <a:r>
              <a:rPr lang="en-CA" dirty="0" smtClean="0"/>
              <a:t>Natural gas is a fossil fuel in the gaseous state which consists mainly of methane. Natural gas must go through a process to remove almost all its materials before it can be used as fuel. </a:t>
            </a:r>
            <a:endParaRPr lang="en-US" dirty="0" smtClean="0"/>
          </a:p>
        </p:txBody>
      </p:sp>
      <p:pic>
        <p:nvPicPr>
          <p:cNvPr id="20482" name="Picture 2" descr="http://1.bp.blogspot.com/_jzz8akywKhU/S5hVOH0ujeI/AAAAAAAAAA8/Cj-RKdBxrUg/S660/ghastly.gif"/>
          <p:cNvPicPr>
            <a:picLocks noChangeAspect="1" noChangeArrowheads="1"/>
          </p:cNvPicPr>
          <p:nvPr/>
        </p:nvPicPr>
        <p:blipFill>
          <a:blip r:embed="rId2" cstate="print"/>
          <a:srcRect/>
          <a:stretch>
            <a:fillRect/>
          </a:stretch>
        </p:blipFill>
        <p:spPr bwMode="auto">
          <a:xfrm>
            <a:off x="5257800" y="4343400"/>
            <a:ext cx="1981200" cy="1857376"/>
          </a:xfrm>
          <a:prstGeom prst="rect">
            <a:avLst/>
          </a:prstGeom>
          <a:noFill/>
        </p:spPr>
      </p:pic>
      <p:pic>
        <p:nvPicPr>
          <p:cNvPr id="5" name="Picture 2" descr="http://1.bp.blogspot.com/_jzz8akywKhU/S5hVOH0ujeI/AAAAAAAAAA8/Cj-RKdBxrUg/S660/ghastly.gif"/>
          <p:cNvPicPr>
            <a:picLocks noChangeAspect="1" noChangeArrowheads="1"/>
          </p:cNvPicPr>
          <p:nvPr/>
        </p:nvPicPr>
        <p:blipFill>
          <a:blip r:embed="rId2" cstate="print"/>
          <a:srcRect/>
          <a:stretch>
            <a:fillRect/>
          </a:stretch>
        </p:blipFill>
        <p:spPr bwMode="auto">
          <a:xfrm flipH="1">
            <a:off x="1676400" y="4343400"/>
            <a:ext cx="1943100" cy="1857376"/>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52400"/>
            <a:ext cx="7772400" cy="914400"/>
          </a:xfrm>
        </p:spPr>
        <p:txBody>
          <a:bodyPr/>
          <a:lstStyle/>
          <a:p>
            <a:pPr algn="ctr"/>
            <a:r>
              <a:rPr lang="en-US" dirty="0" smtClean="0"/>
              <a:t>Bibliography</a:t>
            </a:r>
            <a:endParaRPr lang="en-US" dirty="0"/>
          </a:p>
        </p:txBody>
      </p:sp>
      <p:sp>
        <p:nvSpPr>
          <p:cNvPr id="3" name="Content Placeholder 2"/>
          <p:cNvSpPr>
            <a:spLocks noGrp="1"/>
          </p:cNvSpPr>
          <p:nvPr>
            <p:ph idx="1"/>
          </p:nvPr>
        </p:nvSpPr>
        <p:spPr>
          <a:xfrm>
            <a:off x="381000" y="914400"/>
            <a:ext cx="8763000" cy="5943600"/>
          </a:xfrm>
        </p:spPr>
        <p:txBody>
          <a:bodyPr>
            <a:normAutofit fontScale="62500" lnSpcReduction="20000"/>
          </a:bodyPr>
          <a:lstStyle/>
          <a:p>
            <a:r>
              <a:rPr lang="en-US" dirty="0" smtClean="0"/>
              <a:t>Energy Sources (2009). In </a:t>
            </a:r>
            <a:r>
              <a:rPr lang="en-US" i="1" dirty="0" smtClean="0"/>
              <a:t>Natural Resources Canada</a:t>
            </a:r>
            <a:r>
              <a:rPr lang="en-US" dirty="0" smtClean="0"/>
              <a:t>. Retrieved November 16, 2010, from </a:t>
            </a:r>
            <a:r>
              <a:rPr lang="en-US" dirty="0" smtClean="0">
                <a:hlinkClick r:id="rId2"/>
              </a:rPr>
              <a:t>http://</a:t>
            </a:r>
            <a:r>
              <a:rPr lang="en-US" dirty="0" smtClean="0">
                <a:hlinkClick r:id="rId2"/>
              </a:rPr>
              <a:t>www.nrcan.gc.ca/eneene/sources/natnat/2010/janjan-eng.php</a:t>
            </a:r>
            <a:endParaRPr lang="en-US" dirty="0" smtClean="0"/>
          </a:p>
          <a:p>
            <a:pPr>
              <a:buNone/>
            </a:pPr>
            <a:endParaRPr lang="en-US" dirty="0" smtClean="0"/>
          </a:p>
          <a:p>
            <a:r>
              <a:rPr lang="en-US" dirty="0" smtClean="0"/>
              <a:t>Harper, D. (Actor). (2008). </a:t>
            </a:r>
            <a:r>
              <a:rPr lang="en-US" i="1" dirty="0" smtClean="0"/>
              <a:t>Natural Gas Futures</a:t>
            </a:r>
            <a:r>
              <a:rPr lang="en-US" dirty="0" smtClean="0"/>
              <a:t> [Online video]. Retrieved January 9, 2011, from </a:t>
            </a:r>
            <a:r>
              <a:rPr lang="en-US" u="sng" dirty="0" smtClean="0">
                <a:hlinkClick r:id="rId3"/>
              </a:rPr>
              <a:t>http://www.youtube.com/watch?v=DXaVBlBrDnk&amp;feature=related</a:t>
            </a:r>
            <a:endParaRPr lang="en-US" dirty="0" smtClean="0"/>
          </a:p>
          <a:p>
            <a:pPr>
              <a:buNone/>
            </a:pPr>
            <a:endParaRPr lang="en-US" dirty="0" smtClean="0"/>
          </a:p>
          <a:p>
            <a:r>
              <a:rPr lang="en-US" dirty="0" smtClean="0"/>
              <a:t>Natural Gas (2010, ). In </a:t>
            </a:r>
            <a:r>
              <a:rPr lang="en-US" i="1" dirty="0" smtClean="0"/>
              <a:t>Harvest </a:t>
            </a:r>
            <a:r>
              <a:rPr lang="en-US" i="1" dirty="0" err="1" smtClean="0"/>
              <a:t>Topworth</a:t>
            </a:r>
            <a:r>
              <a:rPr lang="en-US" i="1" dirty="0" smtClean="0"/>
              <a:t> International</a:t>
            </a:r>
            <a:r>
              <a:rPr lang="en-US" dirty="0" smtClean="0"/>
              <a:t>. Retrieved January 9, 2011, from </a:t>
            </a:r>
            <a:r>
              <a:rPr lang="en-US" dirty="0" smtClean="0">
                <a:hlinkClick r:id="rId4"/>
              </a:rPr>
              <a:t>http://www.harvest-pakistan.com/naturalgas.html</a:t>
            </a:r>
            <a:endParaRPr lang="en-US" dirty="0" smtClean="0"/>
          </a:p>
          <a:p>
            <a:pPr>
              <a:buNone/>
            </a:pPr>
            <a:endParaRPr lang="en-US" dirty="0" smtClean="0"/>
          </a:p>
          <a:p>
            <a:r>
              <a:rPr lang="en-US" dirty="0" smtClean="0"/>
              <a:t>Pfeiffer, D. A. (2009, March 26). </a:t>
            </a:r>
            <a:r>
              <a:rPr lang="en-US" dirty="0" err="1" smtClean="0"/>
              <a:t>Econogics</a:t>
            </a:r>
            <a:r>
              <a:rPr lang="en-US" dirty="0" smtClean="0"/>
              <a:t>. In </a:t>
            </a:r>
            <a:r>
              <a:rPr lang="en-US" i="1" dirty="0" smtClean="0"/>
              <a:t>Reducing Natural Gas Consumption</a:t>
            </a:r>
            <a:r>
              <a:rPr lang="en-US" dirty="0" smtClean="0"/>
              <a:t>. Retrieved January 9, 2011, from </a:t>
            </a:r>
            <a:r>
              <a:rPr lang="en-US" dirty="0" smtClean="0">
                <a:hlinkClick r:id="rId5"/>
              </a:rPr>
              <a:t>http://www.econogics.com/en/natgas.htm</a:t>
            </a:r>
            <a:endParaRPr lang="en-US" dirty="0" smtClean="0"/>
          </a:p>
          <a:p>
            <a:pPr>
              <a:buNone/>
            </a:pPr>
            <a:endParaRPr lang="en-US" dirty="0" smtClean="0"/>
          </a:p>
          <a:p>
            <a:r>
              <a:rPr lang="en-US" b="1" dirty="0" smtClean="0"/>
              <a:t>Source:</a:t>
            </a:r>
            <a:r>
              <a:rPr lang="en-US" dirty="0" smtClean="0"/>
              <a:t> Statistics Canada. </a:t>
            </a:r>
            <a:r>
              <a:rPr lang="en-US" i="1" dirty="0" smtClean="0"/>
              <a:t>Table 129-0003 - Sales of natural gas, monthly</a:t>
            </a:r>
            <a:r>
              <a:rPr lang="en-US" dirty="0" smtClean="0"/>
              <a:t>, CANSIM (database), Using E-STAT (distributor).</a:t>
            </a:r>
            <a:br>
              <a:rPr lang="en-US" dirty="0" smtClean="0"/>
            </a:br>
            <a:r>
              <a:rPr lang="en-US" dirty="0" smtClean="0">
                <a:hlinkClick r:id="rId6"/>
              </a:rPr>
              <a:t>http://estat.statcan.gc.ca/cgi-win/cnsmcgi.exe?Lang=E&amp;EST-Fi=EStat/English/CII_1-eng.htm</a:t>
            </a:r>
            <a:r>
              <a:rPr lang="en-US" dirty="0" smtClean="0"/>
              <a:t/>
            </a:r>
            <a:br>
              <a:rPr lang="en-US" dirty="0" smtClean="0"/>
            </a:br>
            <a:r>
              <a:rPr lang="en-US" dirty="0" smtClean="0"/>
              <a:t>(accessed: December 6, 2010) </a:t>
            </a:r>
          </a:p>
          <a:p>
            <a:pPr>
              <a:buNone/>
            </a:pPr>
            <a:endParaRPr lang="en-US" dirty="0" smtClean="0"/>
          </a:p>
          <a:p>
            <a:r>
              <a:rPr lang="en-US" dirty="0" smtClean="0"/>
              <a:t>The British Antarctic Study. (</a:t>
            </a:r>
            <a:r>
              <a:rPr lang="en-US" dirty="0" err="1" smtClean="0"/>
              <a:t>n.d</a:t>
            </a:r>
            <a:r>
              <a:rPr lang="en-US" dirty="0" smtClean="0"/>
              <a:t>.). </a:t>
            </a:r>
            <a:r>
              <a:rPr lang="en-US" i="1" dirty="0" smtClean="0"/>
              <a:t>Natural Gas</a:t>
            </a:r>
            <a:r>
              <a:rPr lang="en-US" dirty="0" smtClean="0"/>
              <a:t>. Retrieved January 9, 2011, from </a:t>
            </a:r>
            <a:r>
              <a:rPr lang="en-US" dirty="0" smtClean="0">
                <a:hlinkClick r:id="rId7"/>
              </a:rPr>
              <a:t>http://www.solcomhouse.com/naturalgas.htm</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I chose my topic?</a:t>
            </a:r>
            <a:endParaRPr lang="en-US" dirty="0"/>
          </a:p>
        </p:txBody>
      </p:sp>
      <p:sp>
        <p:nvSpPr>
          <p:cNvPr id="3" name="Content Placeholder 2"/>
          <p:cNvSpPr>
            <a:spLocks noGrp="1"/>
          </p:cNvSpPr>
          <p:nvPr>
            <p:ph idx="1"/>
          </p:nvPr>
        </p:nvSpPr>
        <p:spPr>
          <a:xfrm>
            <a:off x="914400" y="1783560"/>
            <a:ext cx="4800600" cy="4693440"/>
          </a:xfrm>
        </p:spPr>
        <p:txBody>
          <a:bodyPr>
            <a:normAutofit/>
          </a:bodyPr>
          <a:lstStyle/>
          <a:p>
            <a:r>
              <a:rPr lang="en-US" dirty="0" smtClean="0"/>
              <a:t>used everyday</a:t>
            </a:r>
          </a:p>
          <a:p>
            <a:r>
              <a:rPr lang="en-US" dirty="0" smtClean="0"/>
              <a:t>lots of accurate data</a:t>
            </a:r>
          </a:p>
          <a:p>
            <a:r>
              <a:rPr lang="en-US" dirty="0" smtClean="0"/>
              <a:t>raises awareness about the amount of natural gas being used</a:t>
            </a:r>
          </a:p>
          <a:p>
            <a:r>
              <a:rPr lang="en-US" dirty="0" smtClean="0"/>
              <a:t>how it affects global warming</a:t>
            </a:r>
          </a:p>
          <a:p>
            <a:endParaRPr lang="en-US" dirty="0"/>
          </a:p>
        </p:txBody>
      </p:sp>
      <p:pic>
        <p:nvPicPr>
          <p:cNvPr id="19458" name="Picture 2" descr="http://www.zunal.com/zunal_uploads/images/20100402011257saTeq.jpg"/>
          <p:cNvPicPr>
            <a:picLocks noChangeAspect="1" noChangeArrowheads="1"/>
          </p:cNvPicPr>
          <p:nvPr/>
        </p:nvPicPr>
        <p:blipFill>
          <a:blip r:embed="rId2" cstate="print"/>
          <a:srcRect/>
          <a:stretch>
            <a:fillRect/>
          </a:stretch>
        </p:blipFill>
        <p:spPr bwMode="auto">
          <a:xfrm>
            <a:off x="5943600" y="1524000"/>
            <a:ext cx="2886075" cy="4781551"/>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Surprising Statistics on Gas Consumption</a:t>
            </a:r>
            <a:endParaRPr lang="en-US" dirty="0"/>
          </a:p>
        </p:txBody>
      </p:sp>
      <p:sp>
        <p:nvSpPr>
          <p:cNvPr id="3" name="Content Placeholder 2"/>
          <p:cNvSpPr>
            <a:spLocks noGrp="1"/>
          </p:cNvSpPr>
          <p:nvPr>
            <p:ph idx="1"/>
          </p:nvPr>
        </p:nvSpPr>
        <p:spPr/>
        <p:txBody>
          <a:bodyPr>
            <a:normAutofit/>
          </a:bodyPr>
          <a:lstStyle/>
          <a:p>
            <a:r>
              <a:rPr lang="en-US" dirty="0" smtClean="0"/>
              <a:t>the world's largest proven gas reserves are located in Russia, with 4.757×10</a:t>
            </a:r>
            <a:r>
              <a:rPr lang="en-US" baseline="30000" dirty="0" smtClean="0"/>
              <a:t>13</a:t>
            </a:r>
            <a:r>
              <a:rPr lang="en-US" dirty="0" smtClean="0"/>
              <a:t> m³</a:t>
            </a:r>
          </a:p>
          <a:p>
            <a:r>
              <a:rPr lang="en-US" dirty="0" smtClean="0"/>
              <a:t>Russia is the world’s largest natural gas producer (</a:t>
            </a:r>
            <a:r>
              <a:rPr lang="en-US" dirty="0" err="1" smtClean="0"/>
              <a:t>Gazprom</a:t>
            </a:r>
            <a:r>
              <a:rPr lang="en-US" dirty="0" smtClean="0"/>
              <a:t> company)</a:t>
            </a:r>
          </a:p>
          <a:p>
            <a:r>
              <a:rPr lang="en-US" dirty="0" smtClean="0"/>
              <a:t>the world's largest gas field is Qatar’s offshore North Field estimated to have 25 trillion cubic meters</a:t>
            </a:r>
            <a:r>
              <a:rPr lang="en-US" baseline="30000" dirty="0" smtClean="0"/>
              <a:t> </a:t>
            </a:r>
            <a:r>
              <a:rPr lang="en-US" dirty="0" smtClean="0"/>
              <a:t>of gas in place</a:t>
            </a:r>
          </a:p>
          <a:p>
            <a:r>
              <a:rPr lang="en-US" dirty="0" smtClean="0"/>
              <a:t>this is enough to last more than 200 years at optimum production levels</a:t>
            </a:r>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a:t>
            </a:r>
            <a:r>
              <a:rPr lang="en-US" dirty="0" smtClean="0"/>
              <a:t>:</a:t>
            </a:r>
            <a:endParaRPr lang="en-US" dirty="0"/>
          </a:p>
        </p:txBody>
      </p:sp>
      <p:sp>
        <p:nvSpPr>
          <p:cNvPr id="3" name="Content Placeholder 2"/>
          <p:cNvSpPr>
            <a:spLocks noGrp="1"/>
          </p:cNvSpPr>
          <p:nvPr>
            <p:ph idx="1"/>
          </p:nvPr>
        </p:nvSpPr>
        <p:spPr>
          <a:xfrm>
            <a:off x="457200" y="1371600"/>
            <a:ext cx="7772400" cy="5334000"/>
          </a:xfrm>
        </p:spPr>
        <p:txBody>
          <a:bodyPr/>
          <a:lstStyle/>
          <a:p>
            <a:r>
              <a:rPr lang="en-US" dirty="0" smtClean="0"/>
              <a:t>How does the consumption of natural gas in Canada vary throughout the months within 2007-2008?</a:t>
            </a:r>
          </a:p>
          <a:p>
            <a:endParaRPr lang="en-US" dirty="0" smtClean="0"/>
          </a:p>
          <a:p>
            <a:endParaRPr lang="en-US" dirty="0" smtClean="0"/>
          </a:p>
          <a:p>
            <a:endParaRPr lang="en-US" dirty="0" smtClean="0"/>
          </a:p>
          <a:p>
            <a:endParaRPr lang="en-US" dirty="0" smtClean="0"/>
          </a:p>
          <a:p>
            <a:endParaRPr lang="en-US" dirty="0" smtClean="0"/>
          </a:p>
          <a:p>
            <a:r>
              <a:rPr lang="en-US" sz="2000" dirty="0" smtClean="0"/>
              <a:t>independent variable: </a:t>
            </a:r>
            <a:r>
              <a:rPr lang="en-US" sz="2400" dirty="0" smtClean="0"/>
              <a:t>temperature (per month)</a:t>
            </a:r>
          </a:p>
          <a:p>
            <a:r>
              <a:rPr lang="en-US" sz="2000" dirty="0" smtClean="0"/>
              <a:t>dependent variable: </a:t>
            </a:r>
            <a:r>
              <a:rPr lang="en-US" sz="2400" dirty="0" smtClean="0"/>
              <a:t>natural gas consumption (m</a:t>
            </a:r>
            <a:r>
              <a:rPr lang="en-US" sz="2400" baseline="30000" dirty="0" smtClean="0"/>
              <a:t>3</a:t>
            </a:r>
            <a:r>
              <a:rPr lang="en-US" sz="2400" dirty="0" smtClean="0"/>
              <a:t>)</a:t>
            </a:r>
          </a:p>
          <a:p>
            <a:endParaRPr lang="en-US" dirty="0"/>
          </a:p>
        </p:txBody>
      </p:sp>
      <p:pic>
        <p:nvPicPr>
          <p:cNvPr id="17410" name="Picture 2" descr="http://www.fayette.k12.in.us/orange/cartoon_calendar%5B1%5D.gif"/>
          <p:cNvPicPr>
            <a:picLocks noChangeAspect="1" noChangeArrowheads="1"/>
          </p:cNvPicPr>
          <p:nvPr/>
        </p:nvPicPr>
        <p:blipFill>
          <a:blip r:embed="rId2" cstate="print"/>
          <a:srcRect/>
          <a:stretch>
            <a:fillRect/>
          </a:stretch>
        </p:blipFill>
        <p:spPr bwMode="auto">
          <a:xfrm>
            <a:off x="4191000" y="2438400"/>
            <a:ext cx="2133600" cy="2903255"/>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Leading up to my hypothesis:</a:t>
            </a:r>
            <a:endParaRPr lang="en-US" dirty="0"/>
          </a:p>
        </p:txBody>
      </p:sp>
      <p:sp>
        <p:nvSpPr>
          <p:cNvPr id="3" name="Content Placeholder 2"/>
          <p:cNvSpPr>
            <a:spLocks noGrp="1"/>
          </p:cNvSpPr>
          <p:nvPr>
            <p:ph idx="1"/>
          </p:nvPr>
        </p:nvSpPr>
        <p:spPr>
          <a:xfrm>
            <a:off x="914400" y="1783560"/>
            <a:ext cx="7772400" cy="4845840"/>
          </a:xfrm>
        </p:spPr>
        <p:txBody>
          <a:bodyPr>
            <a:normAutofit/>
          </a:bodyPr>
          <a:lstStyle/>
          <a:p>
            <a:pPr algn="ctr"/>
            <a:r>
              <a:rPr lang="en-US" dirty="0" smtClean="0"/>
              <a:t>Everyday uses of natural gases:</a:t>
            </a:r>
            <a:endParaRPr lang="en-US" sz="3200" dirty="0" smtClean="0"/>
          </a:p>
          <a:p>
            <a:pPr lvl="1" algn="ctr"/>
            <a:r>
              <a:rPr lang="en-US" dirty="0" smtClean="0"/>
              <a:t>fuel for cars</a:t>
            </a:r>
          </a:p>
          <a:p>
            <a:pPr lvl="1" algn="ctr"/>
            <a:r>
              <a:rPr lang="en-US" dirty="0" smtClean="0"/>
              <a:t>home heating</a:t>
            </a:r>
          </a:p>
          <a:p>
            <a:pPr lvl="1" algn="ctr"/>
            <a:r>
              <a:rPr lang="en-US" dirty="0" smtClean="0"/>
              <a:t>cooking</a:t>
            </a:r>
          </a:p>
          <a:p>
            <a:pPr lvl="1" algn="ctr"/>
            <a:r>
              <a:rPr lang="en-US" dirty="0" smtClean="0"/>
              <a:t>clothes dryers</a:t>
            </a:r>
          </a:p>
          <a:p>
            <a:pPr lvl="1" algn="ctr"/>
            <a:r>
              <a:rPr lang="en-US" dirty="0" smtClean="0"/>
              <a:t>power generators</a:t>
            </a:r>
          </a:p>
          <a:p>
            <a:pPr lvl="1" algn="ctr"/>
            <a:r>
              <a:rPr lang="en-US" dirty="0" smtClean="0"/>
              <a:t>pool heaters</a:t>
            </a:r>
          </a:p>
          <a:p>
            <a:pPr lvl="1" algn="ctr"/>
            <a:r>
              <a:rPr lang="en-US" dirty="0" smtClean="0"/>
              <a:t>domestic hot water heaters</a:t>
            </a:r>
          </a:p>
        </p:txBody>
      </p:sp>
      <p:pic>
        <p:nvPicPr>
          <p:cNvPr id="16386" name="Picture 2" descr="http://blogout.justout.com/wp-content/uploads/2009/07/heat-exhaustion-2.gif"/>
          <p:cNvPicPr>
            <a:picLocks noChangeAspect="1" noChangeArrowheads="1"/>
          </p:cNvPicPr>
          <p:nvPr/>
        </p:nvPicPr>
        <p:blipFill>
          <a:blip r:embed="rId2" cstate="print"/>
          <a:srcRect/>
          <a:stretch>
            <a:fillRect/>
          </a:stretch>
        </p:blipFill>
        <p:spPr bwMode="auto">
          <a:xfrm>
            <a:off x="7010400" y="2667000"/>
            <a:ext cx="1567543" cy="2246811"/>
          </a:xfrm>
          <a:prstGeom prst="rect">
            <a:avLst/>
          </a:prstGeom>
          <a:noFill/>
        </p:spPr>
      </p:pic>
      <p:pic>
        <p:nvPicPr>
          <p:cNvPr id="16388" name="Picture 4" descr="http://www.clipartpal.com/_thumbs/Frozen_tnb.png"/>
          <p:cNvPicPr>
            <a:picLocks noChangeAspect="1" noChangeArrowheads="1"/>
          </p:cNvPicPr>
          <p:nvPr/>
        </p:nvPicPr>
        <p:blipFill>
          <a:blip r:embed="rId3" cstate="print"/>
          <a:srcRect/>
          <a:stretch>
            <a:fillRect/>
          </a:stretch>
        </p:blipFill>
        <p:spPr bwMode="auto">
          <a:xfrm>
            <a:off x="990600" y="2667000"/>
            <a:ext cx="1574074" cy="2286000"/>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My Hypothesis is:</a:t>
            </a:r>
            <a:endParaRPr lang="en-US" dirty="0"/>
          </a:p>
        </p:txBody>
      </p:sp>
      <p:sp>
        <p:nvSpPr>
          <p:cNvPr id="3" name="Content Placeholder 2"/>
          <p:cNvSpPr>
            <a:spLocks noGrp="1"/>
          </p:cNvSpPr>
          <p:nvPr>
            <p:ph idx="1"/>
          </p:nvPr>
        </p:nvSpPr>
        <p:spPr/>
        <p:txBody>
          <a:bodyPr/>
          <a:lstStyle/>
          <a:p>
            <a:r>
              <a:rPr lang="en-US" dirty="0" smtClean="0"/>
              <a:t>More natural gas will be used during the winter months than the summer months. This is because in the winter, people try to keep themselves warm by using furnaces fueled by natural gas. In the summer, the weather is warm and homes do not need to be heated.</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762000" y="0"/>
          <a:ext cx="7772400" cy="6862824"/>
        </p:xfrm>
        <a:graphic>
          <a:graphicData uri="http://schemas.openxmlformats.org/drawingml/2006/table">
            <a:tbl>
              <a:tblPr firstRow="1" bandRow="1">
                <a:tableStyleId>{5C22544A-7EE6-4342-B048-85BDC9FD1C3A}</a:tableStyleId>
              </a:tblPr>
              <a:tblGrid>
                <a:gridCol w="2590800"/>
                <a:gridCol w="2590800"/>
                <a:gridCol w="2590800"/>
              </a:tblGrid>
              <a:tr h="360947">
                <a:tc>
                  <a:txBody>
                    <a:bodyPr/>
                    <a:lstStyle/>
                    <a:p>
                      <a:pPr algn="ctr"/>
                      <a:r>
                        <a:rPr lang="en-US" dirty="0" smtClean="0"/>
                        <a:t>Month</a:t>
                      </a:r>
                      <a:r>
                        <a:rPr lang="en-US" baseline="0" dirty="0" smtClean="0"/>
                        <a:t> (2007-2008)</a:t>
                      </a:r>
                      <a:endParaRPr lang="en-US" dirty="0"/>
                    </a:p>
                  </a:txBody>
                  <a:tcPr/>
                </a:tc>
                <a:tc>
                  <a:txBody>
                    <a:bodyPr/>
                    <a:lstStyle/>
                    <a:p>
                      <a:pPr algn="ctr"/>
                      <a:r>
                        <a:rPr lang="en-US" dirty="0" smtClean="0"/>
                        <a:t>Temperature (*C)</a:t>
                      </a:r>
                      <a:endParaRPr lang="en-US" dirty="0"/>
                    </a:p>
                  </a:txBody>
                  <a:tcPr/>
                </a:tc>
                <a:tc>
                  <a:txBody>
                    <a:bodyPr/>
                    <a:lstStyle/>
                    <a:p>
                      <a:pPr algn="ctr"/>
                      <a:r>
                        <a:rPr lang="en-US" dirty="0" smtClean="0"/>
                        <a:t>Natural</a:t>
                      </a:r>
                      <a:r>
                        <a:rPr lang="en-US" baseline="0" dirty="0" smtClean="0"/>
                        <a:t> Gas (m</a:t>
                      </a:r>
                      <a:r>
                        <a:rPr lang="en-US" baseline="30000" dirty="0" smtClean="0"/>
                        <a:t>3</a:t>
                      </a:r>
                      <a:r>
                        <a:rPr lang="en-US" baseline="0" dirty="0" smtClean="0"/>
                        <a:t>)</a:t>
                      </a:r>
                      <a:endParaRPr lang="en-US" dirty="0"/>
                    </a:p>
                  </a:txBody>
                  <a:tcPr/>
                </a:tc>
              </a:tr>
              <a:tr h="270711">
                <a:tc>
                  <a:txBody>
                    <a:bodyPr/>
                    <a:lstStyle/>
                    <a:p>
                      <a:pPr algn="ctr" fontAlgn="ctr"/>
                      <a:r>
                        <a:rPr lang="en-US" sz="1200" b="0" i="0" u="none" strike="noStrike" dirty="0">
                          <a:solidFill>
                            <a:schemeClr val="bg1"/>
                          </a:solidFill>
                          <a:latin typeface="Arial"/>
                        </a:rPr>
                        <a:t>January</a:t>
                      </a:r>
                    </a:p>
                  </a:txBody>
                  <a:tcPr marL="0" marR="0" marT="0" marB="0" anchor="ctr"/>
                </a:tc>
                <a:tc>
                  <a:txBody>
                    <a:bodyPr/>
                    <a:lstStyle/>
                    <a:p>
                      <a:pPr algn="ctr" fontAlgn="ctr"/>
                      <a:r>
                        <a:rPr lang="en-US" sz="1200" b="0" i="0" u="none" strike="noStrike">
                          <a:solidFill>
                            <a:schemeClr val="bg1"/>
                          </a:solidFill>
                          <a:latin typeface="Arial"/>
                        </a:rPr>
                        <a:t>-11.5</a:t>
                      </a:r>
                    </a:p>
                  </a:txBody>
                  <a:tcPr marL="0" marR="0" marT="0" marB="0" anchor="ctr"/>
                </a:tc>
                <a:tc>
                  <a:txBody>
                    <a:bodyPr/>
                    <a:lstStyle/>
                    <a:p>
                      <a:pPr algn="ctr" fontAlgn="ctr"/>
                      <a:r>
                        <a:rPr lang="en-US" sz="1200" b="0" i="0" u="none" strike="noStrike" dirty="0">
                          <a:solidFill>
                            <a:schemeClr val="bg1"/>
                          </a:solidFill>
                          <a:latin typeface="Verdana"/>
                        </a:rPr>
                        <a:t>2,010,080</a:t>
                      </a:r>
                    </a:p>
                  </a:txBody>
                  <a:tcPr marL="0" marR="0" marT="0" marB="0" anchor="ctr"/>
                </a:tc>
              </a:tr>
              <a:tr h="270711">
                <a:tc>
                  <a:txBody>
                    <a:bodyPr/>
                    <a:lstStyle/>
                    <a:p>
                      <a:pPr algn="ctr" fontAlgn="ctr"/>
                      <a:r>
                        <a:rPr lang="en-US" sz="1200" b="0" i="0" u="none" strike="noStrike" dirty="0">
                          <a:solidFill>
                            <a:schemeClr val="bg1"/>
                          </a:solidFill>
                          <a:latin typeface="Arial"/>
                        </a:rPr>
                        <a:t>February</a:t>
                      </a:r>
                    </a:p>
                  </a:txBody>
                  <a:tcPr marL="0" marR="0" marT="0" marB="0" anchor="ctr"/>
                </a:tc>
                <a:tc>
                  <a:txBody>
                    <a:bodyPr/>
                    <a:lstStyle/>
                    <a:p>
                      <a:pPr algn="ctr" fontAlgn="ctr"/>
                      <a:r>
                        <a:rPr lang="en-US" sz="1200" b="0" i="0" u="none" strike="noStrike">
                          <a:solidFill>
                            <a:schemeClr val="bg1"/>
                          </a:solidFill>
                          <a:latin typeface="Arial"/>
                        </a:rPr>
                        <a:t>-10</a:t>
                      </a:r>
                    </a:p>
                  </a:txBody>
                  <a:tcPr marL="0" marR="0" marT="0" marB="0" anchor="ctr"/>
                </a:tc>
                <a:tc>
                  <a:txBody>
                    <a:bodyPr/>
                    <a:lstStyle/>
                    <a:p>
                      <a:pPr algn="ctr" fontAlgn="ctr"/>
                      <a:r>
                        <a:rPr lang="en-US" sz="1200" b="0" i="0" u="none" strike="noStrike">
                          <a:solidFill>
                            <a:schemeClr val="bg1"/>
                          </a:solidFill>
                          <a:latin typeface="Verdana"/>
                        </a:rPr>
                        <a:t>1,950,618</a:t>
                      </a:r>
                    </a:p>
                  </a:txBody>
                  <a:tcPr marL="0" marR="0" marT="0" marB="0" anchor="ctr"/>
                </a:tc>
              </a:tr>
              <a:tr h="270711">
                <a:tc>
                  <a:txBody>
                    <a:bodyPr/>
                    <a:lstStyle/>
                    <a:p>
                      <a:pPr algn="ctr" fontAlgn="ctr"/>
                      <a:r>
                        <a:rPr lang="en-US" sz="1200" b="0" i="0" u="none" strike="noStrike" dirty="0">
                          <a:solidFill>
                            <a:schemeClr val="bg1"/>
                          </a:solidFill>
                          <a:latin typeface="Arial"/>
                        </a:rPr>
                        <a:t>March</a:t>
                      </a:r>
                    </a:p>
                  </a:txBody>
                  <a:tcPr marL="0" marR="0" marT="0" marB="0" anchor="ctr"/>
                </a:tc>
                <a:tc>
                  <a:txBody>
                    <a:bodyPr/>
                    <a:lstStyle/>
                    <a:p>
                      <a:pPr algn="ctr" fontAlgn="ctr"/>
                      <a:r>
                        <a:rPr lang="en-US" sz="1200" b="0" i="0" u="none" strike="noStrike">
                          <a:solidFill>
                            <a:schemeClr val="bg1"/>
                          </a:solidFill>
                          <a:latin typeface="Arial"/>
                        </a:rPr>
                        <a:t>-4</a:t>
                      </a:r>
                    </a:p>
                  </a:txBody>
                  <a:tcPr marL="0" marR="0" marT="0" marB="0" anchor="ctr"/>
                </a:tc>
                <a:tc>
                  <a:txBody>
                    <a:bodyPr/>
                    <a:lstStyle/>
                    <a:p>
                      <a:pPr algn="ctr" fontAlgn="ctr"/>
                      <a:r>
                        <a:rPr lang="en-US" sz="1200" b="0" i="0" u="none" strike="noStrike">
                          <a:solidFill>
                            <a:schemeClr val="bg1"/>
                          </a:solidFill>
                          <a:latin typeface="Verdana"/>
                        </a:rPr>
                        <a:t>1,976,414</a:t>
                      </a:r>
                    </a:p>
                  </a:txBody>
                  <a:tcPr marL="0" marR="0" marT="0" marB="0" anchor="ctr"/>
                </a:tc>
              </a:tr>
              <a:tr h="270711">
                <a:tc>
                  <a:txBody>
                    <a:bodyPr/>
                    <a:lstStyle/>
                    <a:p>
                      <a:pPr algn="ctr" fontAlgn="ctr"/>
                      <a:r>
                        <a:rPr lang="en-US" sz="1200" b="0" i="0" u="none" strike="noStrike" dirty="0">
                          <a:solidFill>
                            <a:schemeClr val="bg1"/>
                          </a:solidFill>
                          <a:latin typeface="Arial"/>
                        </a:rPr>
                        <a:t>April</a:t>
                      </a:r>
                    </a:p>
                  </a:txBody>
                  <a:tcPr marL="0" marR="0" marT="0" marB="0" anchor="ctr"/>
                </a:tc>
                <a:tc>
                  <a:txBody>
                    <a:bodyPr/>
                    <a:lstStyle/>
                    <a:p>
                      <a:pPr algn="ctr" fontAlgn="ctr"/>
                      <a:r>
                        <a:rPr lang="en-US" sz="1200" b="0" i="0" u="none" strike="noStrike" dirty="0">
                          <a:solidFill>
                            <a:schemeClr val="bg1"/>
                          </a:solidFill>
                          <a:latin typeface="Arial"/>
                        </a:rPr>
                        <a:t>6</a:t>
                      </a:r>
                    </a:p>
                  </a:txBody>
                  <a:tcPr marL="0" marR="0" marT="0" marB="0" anchor="ctr"/>
                </a:tc>
                <a:tc>
                  <a:txBody>
                    <a:bodyPr/>
                    <a:lstStyle/>
                    <a:p>
                      <a:pPr algn="ctr" fontAlgn="ctr"/>
                      <a:r>
                        <a:rPr lang="en-US" sz="1200" b="0" i="0" u="none" strike="noStrike">
                          <a:solidFill>
                            <a:schemeClr val="bg1"/>
                          </a:solidFill>
                          <a:latin typeface="Verdana"/>
                        </a:rPr>
                        <a:t>1,676,833</a:t>
                      </a:r>
                    </a:p>
                  </a:txBody>
                  <a:tcPr marL="0" marR="0" marT="0" marB="0" anchor="ctr"/>
                </a:tc>
              </a:tr>
              <a:tr h="270711">
                <a:tc>
                  <a:txBody>
                    <a:bodyPr/>
                    <a:lstStyle/>
                    <a:p>
                      <a:pPr algn="ctr" fontAlgn="ctr"/>
                      <a:r>
                        <a:rPr lang="en-US" sz="1200" b="0" i="0" u="none" strike="noStrike" dirty="0">
                          <a:solidFill>
                            <a:schemeClr val="bg1"/>
                          </a:solidFill>
                          <a:latin typeface="Arial"/>
                        </a:rPr>
                        <a:t>May</a:t>
                      </a:r>
                    </a:p>
                  </a:txBody>
                  <a:tcPr marL="0" marR="0" marT="0" marB="0" anchor="ctr"/>
                </a:tc>
                <a:tc>
                  <a:txBody>
                    <a:bodyPr/>
                    <a:lstStyle/>
                    <a:p>
                      <a:pPr algn="ctr" fontAlgn="ctr"/>
                      <a:r>
                        <a:rPr lang="en-US" sz="1200" b="0" i="0" u="none" strike="noStrike" dirty="0">
                          <a:solidFill>
                            <a:schemeClr val="bg1"/>
                          </a:solidFill>
                          <a:latin typeface="Arial"/>
                        </a:rPr>
                        <a:t>13</a:t>
                      </a:r>
                    </a:p>
                  </a:txBody>
                  <a:tcPr marL="0" marR="0" marT="0" marB="0" anchor="ctr"/>
                </a:tc>
                <a:tc>
                  <a:txBody>
                    <a:bodyPr/>
                    <a:lstStyle/>
                    <a:p>
                      <a:pPr algn="ctr" fontAlgn="ctr"/>
                      <a:r>
                        <a:rPr lang="en-US" sz="1200" b="0" i="0" u="none" strike="noStrike">
                          <a:solidFill>
                            <a:schemeClr val="bg1"/>
                          </a:solidFill>
                          <a:latin typeface="Verdana"/>
                        </a:rPr>
                        <a:t>1,551,382</a:t>
                      </a:r>
                    </a:p>
                  </a:txBody>
                  <a:tcPr marL="0" marR="0" marT="0" marB="0" anchor="ctr"/>
                </a:tc>
              </a:tr>
              <a:tr h="270711">
                <a:tc>
                  <a:txBody>
                    <a:bodyPr/>
                    <a:lstStyle/>
                    <a:p>
                      <a:pPr algn="ctr" fontAlgn="ctr"/>
                      <a:r>
                        <a:rPr lang="en-US" sz="1200" b="0" i="0" u="none" strike="noStrike">
                          <a:solidFill>
                            <a:schemeClr val="bg1"/>
                          </a:solidFill>
                          <a:latin typeface="Arial"/>
                        </a:rPr>
                        <a:t>June</a:t>
                      </a:r>
                    </a:p>
                  </a:txBody>
                  <a:tcPr marL="0" marR="0" marT="0" marB="0" anchor="ctr"/>
                </a:tc>
                <a:tc>
                  <a:txBody>
                    <a:bodyPr/>
                    <a:lstStyle/>
                    <a:p>
                      <a:pPr algn="ctr" fontAlgn="ctr"/>
                      <a:r>
                        <a:rPr lang="en-US" sz="1200" b="0" i="0" u="none" strike="noStrike" dirty="0">
                          <a:solidFill>
                            <a:schemeClr val="bg1"/>
                          </a:solidFill>
                          <a:latin typeface="Arial"/>
                        </a:rPr>
                        <a:t>18</a:t>
                      </a:r>
                    </a:p>
                  </a:txBody>
                  <a:tcPr marL="0" marR="0" marT="0" marB="0" anchor="ctr"/>
                </a:tc>
                <a:tc>
                  <a:txBody>
                    <a:bodyPr/>
                    <a:lstStyle/>
                    <a:p>
                      <a:pPr algn="ctr" fontAlgn="ctr"/>
                      <a:r>
                        <a:rPr lang="en-US" sz="1200" b="0" i="0" u="none" strike="noStrike">
                          <a:solidFill>
                            <a:schemeClr val="bg1"/>
                          </a:solidFill>
                          <a:latin typeface="Verdana"/>
                        </a:rPr>
                        <a:t>1,403,677</a:t>
                      </a:r>
                    </a:p>
                  </a:txBody>
                  <a:tcPr marL="0" marR="0" marT="0" marB="0" anchor="ctr"/>
                </a:tc>
              </a:tr>
              <a:tr h="270711">
                <a:tc>
                  <a:txBody>
                    <a:bodyPr/>
                    <a:lstStyle/>
                    <a:p>
                      <a:pPr algn="ctr" fontAlgn="ctr"/>
                      <a:r>
                        <a:rPr lang="en-US" sz="1200" b="0" i="0" u="none" strike="noStrike">
                          <a:solidFill>
                            <a:schemeClr val="bg1"/>
                          </a:solidFill>
                          <a:latin typeface="Arial"/>
                        </a:rPr>
                        <a:t>July</a:t>
                      </a:r>
                    </a:p>
                  </a:txBody>
                  <a:tcPr marL="0" marR="0" marT="0" marB="0" anchor="ctr"/>
                </a:tc>
                <a:tc>
                  <a:txBody>
                    <a:bodyPr/>
                    <a:lstStyle/>
                    <a:p>
                      <a:pPr algn="ctr" fontAlgn="ctr"/>
                      <a:r>
                        <a:rPr lang="en-US" sz="1200" b="0" i="0" u="none" strike="noStrike" dirty="0">
                          <a:solidFill>
                            <a:schemeClr val="bg1"/>
                          </a:solidFill>
                          <a:latin typeface="Arial"/>
                        </a:rPr>
                        <a:t>21</a:t>
                      </a:r>
                    </a:p>
                  </a:txBody>
                  <a:tcPr marL="0" marR="0" marT="0" marB="0" anchor="ctr"/>
                </a:tc>
                <a:tc>
                  <a:txBody>
                    <a:bodyPr/>
                    <a:lstStyle/>
                    <a:p>
                      <a:pPr algn="ctr" fontAlgn="ctr"/>
                      <a:r>
                        <a:rPr lang="en-US" sz="1200" b="0" i="0" u="none" strike="noStrike">
                          <a:solidFill>
                            <a:schemeClr val="bg1"/>
                          </a:solidFill>
                          <a:latin typeface="Verdana"/>
                        </a:rPr>
                        <a:t>1,495,381</a:t>
                      </a:r>
                    </a:p>
                  </a:txBody>
                  <a:tcPr marL="0" marR="0" marT="0" marB="0" anchor="ctr"/>
                </a:tc>
              </a:tr>
              <a:tr h="270711">
                <a:tc>
                  <a:txBody>
                    <a:bodyPr/>
                    <a:lstStyle/>
                    <a:p>
                      <a:pPr algn="ctr" fontAlgn="ctr"/>
                      <a:r>
                        <a:rPr lang="en-US" sz="1200" b="0" i="0" u="none" strike="noStrike">
                          <a:solidFill>
                            <a:schemeClr val="bg1"/>
                          </a:solidFill>
                          <a:latin typeface="Arial"/>
                        </a:rPr>
                        <a:t>August</a:t>
                      </a:r>
                    </a:p>
                  </a:txBody>
                  <a:tcPr marL="0" marR="0" marT="0" marB="0" anchor="ctr"/>
                </a:tc>
                <a:tc>
                  <a:txBody>
                    <a:bodyPr/>
                    <a:lstStyle/>
                    <a:p>
                      <a:pPr algn="ctr" fontAlgn="ctr"/>
                      <a:r>
                        <a:rPr lang="en-US" sz="1200" b="0" i="0" u="none" strike="noStrike" dirty="0">
                          <a:solidFill>
                            <a:schemeClr val="bg1"/>
                          </a:solidFill>
                          <a:latin typeface="Arial"/>
                        </a:rPr>
                        <a:t>20</a:t>
                      </a:r>
                    </a:p>
                  </a:txBody>
                  <a:tcPr marL="0" marR="0" marT="0" marB="0" anchor="ctr"/>
                </a:tc>
                <a:tc>
                  <a:txBody>
                    <a:bodyPr/>
                    <a:lstStyle/>
                    <a:p>
                      <a:pPr algn="ctr" fontAlgn="ctr"/>
                      <a:r>
                        <a:rPr lang="en-US" sz="1200" b="0" i="0" u="none" strike="noStrike" dirty="0">
                          <a:solidFill>
                            <a:schemeClr val="bg1"/>
                          </a:solidFill>
                          <a:latin typeface="Verdana"/>
                        </a:rPr>
                        <a:t>1,384,638</a:t>
                      </a:r>
                    </a:p>
                  </a:txBody>
                  <a:tcPr marL="0" marR="0" marT="0" marB="0" anchor="ctr"/>
                </a:tc>
              </a:tr>
              <a:tr h="270711">
                <a:tc>
                  <a:txBody>
                    <a:bodyPr/>
                    <a:lstStyle/>
                    <a:p>
                      <a:pPr algn="ctr" fontAlgn="ctr"/>
                      <a:r>
                        <a:rPr lang="en-US" sz="1200" b="0" i="0" u="none" strike="noStrike">
                          <a:solidFill>
                            <a:schemeClr val="bg1"/>
                          </a:solidFill>
                          <a:latin typeface="Arial"/>
                        </a:rPr>
                        <a:t>September</a:t>
                      </a:r>
                    </a:p>
                  </a:txBody>
                  <a:tcPr marL="0" marR="0" marT="0" marB="0" anchor="ctr"/>
                </a:tc>
                <a:tc>
                  <a:txBody>
                    <a:bodyPr/>
                    <a:lstStyle/>
                    <a:p>
                      <a:pPr algn="ctr" fontAlgn="ctr"/>
                      <a:r>
                        <a:rPr lang="en-US" sz="1200" b="0" i="0" u="none" strike="noStrike" dirty="0">
                          <a:solidFill>
                            <a:schemeClr val="bg1"/>
                          </a:solidFill>
                          <a:latin typeface="Arial"/>
                        </a:rPr>
                        <a:t>15</a:t>
                      </a:r>
                    </a:p>
                  </a:txBody>
                  <a:tcPr marL="0" marR="0" marT="0" marB="0" anchor="ctr"/>
                </a:tc>
                <a:tc>
                  <a:txBody>
                    <a:bodyPr/>
                    <a:lstStyle/>
                    <a:p>
                      <a:pPr algn="ctr" fontAlgn="ctr"/>
                      <a:r>
                        <a:rPr lang="en-US" sz="1200" b="0" i="0" u="none" strike="noStrike">
                          <a:solidFill>
                            <a:schemeClr val="bg1"/>
                          </a:solidFill>
                          <a:latin typeface="Verdana"/>
                        </a:rPr>
                        <a:t>1,445,269</a:t>
                      </a:r>
                    </a:p>
                  </a:txBody>
                  <a:tcPr marL="0" marR="0" marT="0" marB="0" anchor="ctr"/>
                </a:tc>
              </a:tr>
              <a:tr h="270711">
                <a:tc>
                  <a:txBody>
                    <a:bodyPr/>
                    <a:lstStyle/>
                    <a:p>
                      <a:pPr algn="ctr" fontAlgn="ctr"/>
                      <a:r>
                        <a:rPr lang="en-US" sz="1200" b="0" i="0" u="none" strike="noStrike">
                          <a:solidFill>
                            <a:schemeClr val="bg1"/>
                          </a:solidFill>
                          <a:latin typeface="Arial"/>
                        </a:rPr>
                        <a:t>October</a:t>
                      </a:r>
                    </a:p>
                  </a:txBody>
                  <a:tcPr marL="0" marR="0" marT="0" marB="0" anchor="ctr"/>
                </a:tc>
                <a:tc>
                  <a:txBody>
                    <a:bodyPr/>
                    <a:lstStyle/>
                    <a:p>
                      <a:pPr algn="ctr" fontAlgn="ctr"/>
                      <a:r>
                        <a:rPr lang="en-US" sz="1200" b="0" i="0" u="none" strike="noStrike" dirty="0">
                          <a:solidFill>
                            <a:schemeClr val="bg1"/>
                          </a:solidFill>
                          <a:latin typeface="Arial"/>
                        </a:rPr>
                        <a:t>9</a:t>
                      </a:r>
                    </a:p>
                  </a:txBody>
                  <a:tcPr marL="0" marR="0" marT="0" marB="0" anchor="ctr"/>
                </a:tc>
                <a:tc>
                  <a:txBody>
                    <a:bodyPr/>
                    <a:lstStyle/>
                    <a:p>
                      <a:pPr algn="ctr" fontAlgn="ctr"/>
                      <a:r>
                        <a:rPr lang="en-US" sz="1200" b="0" i="0" u="none" strike="noStrike" dirty="0">
                          <a:solidFill>
                            <a:schemeClr val="bg1"/>
                          </a:solidFill>
                          <a:latin typeface="Verdana"/>
                        </a:rPr>
                        <a:t>1,731,596</a:t>
                      </a:r>
                    </a:p>
                  </a:txBody>
                  <a:tcPr marL="0" marR="0" marT="0" marB="0" anchor="ctr"/>
                </a:tc>
              </a:tr>
              <a:tr h="270711">
                <a:tc>
                  <a:txBody>
                    <a:bodyPr/>
                    <a:lstStyle/>
                    <a:p>
                      <a:pPr algn="ctr" fontAlgn="ctr"/>
                      <a:r>
                        <a:rPr lang="en-US" sz="1200" b="0" i="0" u="none" strike="noStrike">
                          <a:solidFill>
                            <a:schemeClr val="bg1"/>
                          </a:solidFill>
                          <a:latin typeface="Arial"/>
                        </a:rPr>
                        <a:t>November</a:t>
                      </a:r>
                    </a:p>
                  </a:txBody>
                  <a:tcPr marL="0" marR="0" marT="0" marB="0" anchor="ctr"/>
                </a:tc>
                <a:tc>
                  <a:txBody>
                    <a:bodyPr/>
                    <a:lstStyle/>
                    <a:p>
                      <a:pPr algn="ctr" fontAlgn="ctr"/>
                      <a:r>
                        <a:rPr lang="en-US" sz="1200" b="0" i="0" u="none" strike="noStrike">
                          <a:solidFill>
                            <a:schemeClr val="bg1"/>
                          </a:solidFill>
                          <a:latin typeface="Arial"/>
                        </a:rPr>
                        <a:t>2</a:t>
                      </a:r>
                    </a:p>
                  </a:txBody>
                  <a:tcPr marL="0" marR="0" marT="0" marB="0" anchor="ctr"/>
                </a:tc>
                <a:tc>
                  <a:txBody>
                    <a:bodyPr/>
                    <a:lstStyle/>
                    <a:p>
                      <a:pPr algn="ctr" fontAlgn="ctr"/>
                      <a:r>
                        <a:rPr lang="en-US" sz="1200" b="0" i="0" u="none" strike="noStrike">
                          <a:solidFill>
                            <a:schemeClr val="bg1"/>
                          </a:solidFill>
                          <a:latin typeface="Verdana"/>
                        </a:rPr>
                        <a:t>1,872,842</a:t>
                      </a:r>
                    </a:p>
                  </a:txBody>
                  <a:tcPr marL="0" marR="0" marT="0" marB="0" anchor="ctr"/>
                </a:tc>
              </a:tr>
              <a:tr h="270711">
                <a:tc>
                  <a:txBody>
                    <a:bodyPr/>
                    <a:lstStyle/>
                    <a:p>
                      <a:pPr algn="ctr" fontAlgn="ctr"/>
                      <a:r>
                        <a:rPr lang="en-US" sz="1200" b="0" i="0" u="none" strike="noStrike">
                          <a:solidFill>
                            <a:schemeClr val="bg1"/>
                          </a:solidFill>
                          <a:latin typeface="Arial"/>
                        </a:rPr>
                        <a:t>December</a:t>
                      </a:r>
                    </a:p>
                  </a:txBody>
                  <a:tcPr marL="0" marR="0" marT="0" marB="0" anchor="ctr"/>
                </a:tc>
                <a:tc>
                  <a:txBody>
                    <a:bodyPr/>
                    <a:lstStyle/>
                    <a:p>
                      <a:pPr algn="ctr" fontAlgn="ctr"/>
                      <a:r>
                        <a:rPr lang="en-US" sz="1200" b="0" i="0" u="none" strike="noStrike">
                          <a:solidFill>
                            <a:schemeClr val="bg1"/>
                          </a:solidFill>
                          <a:latin typeface="Arial"/>
                        </a:rPr>
                        <a:t>-8</a:t>
                      </a:r>
                    </a:p>
                  </a:txBody>
                  <a:tcPr marL="0" marR="0" marT="0" marB="0" anchor="ctr"/>
                </a:tc>
                <a:tc>
                  <a:txBody>
                    <a:bodyPr/>
                    <a:lstStyle/>
                    <a:p>
                      <a:pPr algn="ctr" fontAlgn="ctr"/>
                      <a:r>
                        <a:rPr lang="en-US" sz="1200" b="0" i="0" u="none" strike="noStrike">
                          <a:solidFill>
                            <a:schemeClr val="bg1"/>
                          </a:solidFill>
                          <a:latin typeface="Verdana"/>
                        </a:rPr>
                        <a:t>2,139,248</a:t>
                      </a:r>
                    </a:p>
                  </a:txBody>
                  <a:tcPr marL="0" marR="0" marT="0" marB="0" anchor="ctr"/>
                </a:tc>
              </a:tr>
              <a:tr h="270711">
                <a:tc>
                  <a:txBody>
                    <a:bodyPr/>
                    <a:lstStyle/>
                    <a:p>
                      <a:pPr algn="ctr" fontAlgn="ctr"/>
                      <a:r>
                        <a:rPr lang="en-US" sz="1200" b="0" i="0" u="none" strike="noStrike">
                          <a:solidFill>
                            <a:schemeClr val="bg1"/>
                          </a:solidFill>
                          <a:latin typeface="Arial"/>
                        </a:rPr>
                        <a:t>January</a:t>
                      </a:r>
                    </a:p>
                  </a:txBody>
                  <a:tcPr marL="0" marR="0" marT="0" marB="0" anchor="ctr"/>
                </a:tc>
                <a:tc>
                  <a:txBody>
                    <a:bodyPr/>
                    <a:lstStyle/>
                    <a:p>
                      <a:pPr algn="ctr" fontAlgn="ctr"/>
                      <a:r>
                        <a:rPr lang="en-US" sz="1200" b="0" i="0" u="none" strike="noStrike">
                          <a:solidFill>
                            <a:schemeClr val="bg1"/>
                          </a:solidFill>
                          <a:latin typeface="Arial"/>
                        </a:rPr>
                        <a:t>-11.5</a:t>
                      </a:r>
                    </a:p>
                  </a:txBody>
                  <a:tcPr marL="0" marR="0" marT="0" marB="0" anchor="ctr"/>
                </a:tc>
                <a:tc>
                  <a:txBody>
                    <a:bodyPr/>
                    <a:lstStyle/>
                    <a:p>
                      <a:pPr algn="ctr" fontAlgn="ctr"/>
                      <a:r>
                        <a:rPr lang="en-US" sz="1200" b="0" i="0" u="none" strike="noStrike" dirty="0">
                          <a:solidFill>
                            <a:schemeClr val="bg1"/>
                          </a:solidFill>
                          <a:latin typeface="Verdana"/>
                        </a:rPr>
                        <a:t>2,147,015</a:t>
                      </a:r>
                    </a:p>
                  </a:txBody>
                  <a:tcPr marL="0" marR="0" marT="0" marB="0" anchor="ctr"/>
                </a:tc>
              </a:tr>
              <a:tr h="270711">
                <a:tc>
                  <a:txBody>
                    <a:bodyPr/>
                    <a:lstStyle/>
                    <a:p>
                      <a:pPr algn="ctr" fontAlgn="ctr"/>
                      <a:r>
                        <a:rPr lang="en-US" sz="1200" b="0" i="0" u="none" strike="noStrike">
                          <a:solidFill>
                            <a:schemeClr val="bg1"/>
                          </a:solidFill>
                          <a:latin typeface="Arial"/>
                        </a:rPr>
                        <a:t>February</a:t>
                      </a:r>
                    </a:p>
                  </a:txBody>
                  <a:tcPr marL="0" marR="0" marT="0" marB="0" anchor="ctr"/>
                </a:tc>
                <a:tc>
                  <a:txBody>
                    <a:bodyPr/>
                    <a:lstStyle/>
                    <a:p>
                      <a:pPr algn="ctr" fontAlgn="ctr"/>
                      <a:r>
                        <a:rPr lang="en-US" sz="1200" b="0" i="0" u="none" strike="noStrike">
                          <a:solidFill>
                            <a:schemeClr val="bg1"/>
                          </a:solidFill>
                          <a:latin typeface="Arial"/>
                        </a:rPr>
                        <a:t>-10</a:t>
                      </a:r>
                    </a:p>
                  </a:txBody>
                  <a:tcPr marL="0" marR="0" marT="0" marB="0" anchor="ctr"/>
                </a:tc>
                <a:tc>
                  <a:txBody>
                    <a:bodyPr/>
                    <a:lstStyle/>
                    <a:p>
                      <a:pPr algn="ctr" fontAlgn="ctr"/>
                      <a:r>
                        <a:rPr lang="en-US" sz="1200" b="0" i="0" u="none" strike="noStrike">
                          <a:solidFill>
                            <a:schemeClr val="bg1"/>
                          </a:solidFill>
                          <a:latin typeface="Verdana"/>
                        </a:rPr>
                        <a:t>2,008,400</a:t>
                      </a:r>
                    </a:p>
                  </a:txBody>
                  <a:tcPr marL="0" marR="0" marT="0" marB="0" anchor="ctr"/>
                </a:tc>
              </a:tr>
              <a:tr h="270711">
                <a:tc>
                  <a:txBody>
                    <a:bodyPr/>
                    <a:lstStyle/>
                    <a:p>
                      <a:pPr algn="ctr" fontAlgn="ctr"/>
                      <a:r>
                        <a:rPr lang="en-US" sz="1200" b="0" i="0" u="none" strike="noStrike">
                          <a:solidFill>
                            <a:schemeClr val="bg1"/>
                          </a:solidFill>
                          <a:latin typeface="Arial"/>
                        </a:rPr>
                        <a:t>March</a:t>
                      </a:r>
                    </a:p>
                  </a:txBody>
                  <a:tcPr marL="0" marR="0" marT="0" marB="0" anchor="ctr"/>
                </a:tc>
                <a:tc>
                  <a:txBody>
                    <a:bodyPr/>
                    <a:lstStyle/>
                    <a:p>
                      <a:pPr algn="ctr" fontAlgn="ctr"/>
                      <a:r>
                        <a:rPr lang="en-US" sz="1200" b="0" i="0" u="none" strike="noStrike">
                          <a:solidFill>
                            <a:schemeClr val="bg1"/>
                          </a:solidFill>
                          <a:latin typeface="Arial"/>
                        </a:rPr>
                        <a:t>-4</a:t>
                      </a:r>
                    </a:p>
                  </a:txBody>
                  <a:tcPr marL="0" marR="0" marT="0" marB="0" anchor="ctr"/>
                </a:tc>
                <a:tc>
                  <a:txBody>
                    <a:bodyPr/>
                    <a:lstStyle/>
                    <a:p>
                      <a:pPr algn="ctr" fontAlgn="ctr"/>
                      <a:r>
                        <a:rPr lang="en-US" sz="1200" b="0" i="0" u="none" strike="noStrike" dirty="0">
                          <a:solidFill>
                            <a:schemeClr val="bg1"/>
                          </a:solidFill>
                          <a:latin typeface="Verdana"/>
                        </a:rPr>
                        <a:t>1,983,676</a:t>
                      </a:r>
                    </a:p>
                  </a:txBody>
                  <a:tcPr marL="0" marR="0" marT="0" marB="0" anchor="ctr"/>
                </a:tc>
              </a:tr>
              <a:tr h="270711">
                <a:tc>
                  <a:txBody>
                    <a:bodyPr/>
                    <a:lstStyle/>
                    <a:p>
                      <a:pPr algn="ctr" fontAlgn="ctr"/>
                      <a:r>
                        <a:rPr lang="en-US" sz="1200" b="0" i="0" u="none" strike="noStrike">
                          <a:solidFill>
                            <a:schemeClr val="bg1"/>
                          </a:solidFill>
                          <a:latin typeface="Arial"/>
                        </a:rPr>
                        <a:t>April</a:t>
                      </a:r>
                    </a:p>
                  </a:txBody>
                  <a:tcPr marL="0" marR="0" marT="0" marB="0" anchor="ctr"/>
                </a:tc>
                <a:tc>
                  <a:txBody>
                    <a:bodyPr/>
                    <a:lstStyle/>
                    <a:p>
                      <a:pPr algn="ctr" fontAlgn="ctr"/>
                      <a:r>
                        <a:rPr lang="en-US" sz="1200" b="0" i="0" u="none" strike="noStrike">
                          <a:solidFill>
                            <a:schemeClr val="bg1"/>
                          </a:solidFill>
                          <a:latin typeface="Arial"/>
                        </a:rPr>
                        <a:t>6</a:t>
                      </a:r>
                    </a:p>
                  </a:txBody>
                  <a:tcPr marL="0" marR="0" marT="0" marB="0" anchor="ctr"/>
                </a:tc>
                <a:tc>
                  <a:txBody>
                    <a:bodyPr/>
                    <a:lstStyle/>
                    <a:p>
                      <a:pPr algn="ctr" fontAlgn="ctr"/>
                      <a:r>
                        <a:rPr lang="en-US" sz="1200" b="0" i="0" u="none" strike="noStrike">
                          <a:solidFill>
                            <a:schemeClr val="bg1"/>
                          </a:solidFill>
                          <a:latin typeface="Verdana"/>
                        </a:rPr>
                        <a:t>1,786,105</a:t>
                      </a:r>
                    </a:p>
                  </a:txBody>
                  <a:tcPr marL="0" marR="0" marT="0" marB="0" anchor="ctr"/>
                </a:tc>
              </a:tr>
              <a:tr h="270711">
                <a:tc>
                  <a:txBody>
                    <a:bodyPr/>
                    <a:lstStyle/>
                    <a:p>
                      <a:pPr algn="ctr" fontAlgn="ctr"/>
                      <a:r>
                        <a:rPr lang="en-US" sz="1200" b="0" i="0" u="none" strike="noStrike">
                          <a:solidFill>
                            <a:schemeClr val="bg1"/>
                          </a:solidFill>
                          <a:latin typeface="Arial"/>
                        </a:rPr>
                        <a:t>May</a:t>
                      </a:r>
                    </a:p>
                  </a:txBody>
                  <a:tcPr marL="0" marR="0" marT="0" marB="0" anchor="ctr"/>
                </a:tc>
                <a:tc>
                  <a:txBody>
                    <a:bodyPr/>
                    <a:lstStyle/>
                    <a:p>
                      <a:pPr algn="ctr" fontAlgn="ctr"/>
                      <a:r>
                        <a:rPr lang="en-US" sz="1200" b="0" i="0" u="none" strike="noStrike">
                          <a:solidFill>
                            <a:schemeClr val="bg1"/>
                          </a:solidFill>
                          <a:latin typeface="Arial"/>
                        </a:rPr>
                        <a:t>13</a:t>
                      </a:r>
                    </a:p>
                  </a:txBody>
                  <a:tcPr marL="0" marR="0" marT="0" marB="0" anchor="ctr"/>
                </a:tc>
                <a:tc>
                  <a:txBody>
                    <a:bodyPr/>
                    <a:lstStyle/>
                    <a:p>
                      <a:pPr algn="ctr" fontAlgn="ctr"/>
                      <a:r>
                        <a:rPr lang="en-US" sz="1200" b="0" i="0" u="none" strike="noStrike">
                          <a:solidFill>
                            <a:schemeClr val="bg1"/>
                          </a:solidFill>
                          <a:latin typeface="Verdana"/>
                        </a:rPr>
                        <a:t>1,687,619</a:t>
                      </a:r>
                    </a:p>
                  </a:txBody>
                  <a:tcPr marL="0" marR="0" marT="0" marB="0" anchor="ctr"/>
                </a:tc>
              </a:tr>
              <a:tr h="270711">
                <a:tc>
                  <a:txBody>
                    <a:bodyPr/>
                    <a:lstStyle/>
                    <a:p>
                      <a:pPr algn="ctr" fontAlgn="ctr"/>
                      <a:r>
                        <a:rPr lang="en-US" sz="1200" b="0" i="0" u="none" strike="noStrike">
                          <a:solidFill>
                            <a:schemeClr val="bg1"/>
                          </a:solidFill>
                          <a:latin typeface="Arial"/>
                        </a:rPr>
                        <a:t>June</a:t>
                      </a:r>
                    </a:p>
                  </a:txBody>
                  <a:tcPr marL="0" marR="0" marT="0" marB="0" anchor="ctr"/>
                </a:tc>
                <a:tc>
                  <a:txBody>
                    <a:bodyPr/>
                    <a:lstStyle/>
                    <a:p>
                      <a:pPr algn="ctr" fontAlgn="ctr"/>
                      <a:r>
                        <a:rPr lang="en-US" sz="1200" b="0" i="0" u="none" strike="noStrike">
                          <a:solidFill>
                            <a:schemeClr val="bg1"/>
                          </a:solidFill>
                          <a:latin typeface="Arial"/>
                        </a:rPr>
                        <a:t>18</a:t>
                      </a:r>
                    </a:p>
                  </a:txBody>
                  <a:tcPr marL="0" marR="0" marT="0" marB="0" anchor="ctr"/>
                </a:tc>
                <a:tc>
                  <a:txBody>
                    <a:bodyPr/>
                    <a:lstStyle/>
                    <a:p>
                      <a:pPr algn="ctr" fontAlgn="ctr"/>
                      <a:r>
                        <a:rPr lang="en-US" sz="1200" b="0" i="0" u="none" strike="noStrike" dirty="0">
                          <a:solidFill>
                            <a:schemeClr val="bg1"/>
                          </a:solidFill>
                          <a:latin typeface="Verdana"/>
                        </a:rPr>
                        <a:t>1,445,204</a:t>
                      </a:r>
                    </a:p>
                  </a:txBody>
                  <a:tcPr marL="0" marR="0" marT="0" marB="0" anchor="ctr"/>
                </a:tc>
              </a:tr>
              <a:tr h="270711">
                <a:tc>
                  <a:txBody>
                    <a:bodyPr/>
                    <a:lstStyle/>
                    <a:p>
                      <a:pPr algn="ctr" fontAlgn="ctr"/>
                      <a:r>
                        <a:rPr lang="en-US" sz="1200" b="0" i="0" u="none" strike="noStrike">
                          <a:solidFill>
                            <a:schemeClr val="bg1"/>
                          </a:solidFill>
                          <a:latin typeface="Arial"/>
                        </a:rPr>
                        <a:t>July</a:t>
                      </a:r>
                    </a:p>
                  </a:txBody>
                  <a:tcPr marL="0" marR="0" marT="0" marB="0" anchor="ctr"/>
                </a:tc>
                <a:tc>
                  <a:txBody>
                    <a:bodyPr/>
                    <a:lstStyle/>
                    <a:p>
                      <a:pPr algn="ctr" fontAlgn="ctr"/>
                      <a:r>
                        <a:rPr lang="en-US" sz="1200" b="0" i="0" u="none" strike="noStrike">
                          <a:solidFill>
                            <a:schemeClr val="bg1"/>
                          </a:solidFill>
                          <a:latin typeface="Arial"/>
                        </a:rPr>
                        <a:t>21</a:t>
                      </a:r>
                    </a:p>
                  </a:txBody>
                  <a:tcPr marL="0" marR="0" marT="0" marB="0" anchor="ctr"/>
                </a:tc>
                <a:tc>
                  <a:txBody>
                    <a:bodyPr/>
                    <a:lstStyle/>
                    <a:p>
                      <a:pPr algn="ctr" fontAlgn="ctr"/>
                      <a:r>
                        <a:rPr lang="en-US" sz="1200" b="0" i="0" u="none" strike="noStrike" dirty="0">
                          <a:solidFill>
                            <a:schemeClr val="bg1"/>
                          </a:solidFill>
                          <a:latin typeface="Verdana"/>
                        </a:rPr>
                        <a:t>1,533,601</a:t>
                      </a:r>
                    </a:p>
                  </a:txBody>
                  <a:tcPr marL="0" marR="0" marT="0" marB="0" anchor="ctr"/>
                </a:tc>
              </a:tr>
              <a:tr h="270711">
                <a:tc>
                  <a:txBody>
                    <a:bodyPr/>
                    <a:lstStyle/>
                    <a:p>
                      <a:pPr algn="ctr" fontAlgn="ctr"/>
                      <a:r>
                        <a:rPr lang="en-US" sz="1200" b="0" i="0" u="none" strike="noStrike">
                          <a:solidFill>
                            <a:schemeClr val="bg1"/>
                          </a:solidFill>
                          <a:latin typeface="Arial"/>
                        </a:rPr>
                        <a:t>August</a:t>
                      </a:r>
                    </a:p>
                  </a:txBody>
                  <a:tcPr marL="0" marR="0" marT="0" marB="0" anchor="ctr"/>
                </a:tc>
                <a:tc>
                  <a:txBody>
                    <a:bodyPr/>
                    <a:lstStyle/>
                    <a:p>
                      <a:pPr algn="ctr" fontAlgn="ctr"/>
                      <a:r>
                        <a:rPr lang="en-US" sz="1200" b="0" i="0" u="none" strike="noStrike">
                          <a:solidFill>
                            <a:schemeClr val="bg1"/>
                          </a:solidFill>
                          <a:latin typeface="Arial"/>
                        </a:rPr>
                        <a:t>20</a:t>
                      </a:r>
                    </a:p>
                  </a:txBody>
                  <a:tcPr marL="0" marR="0" marT="0" marB="0" anchor="ctr"/>
                </a:tc>
                <a:tc>
                  <a:txBody>
                    <a:bodyPr/>
                    <a:lstStyle/>
                    <a:p>
                      <a:pPr algn="ctr" fontAlgn="ctr"/>
                      <a:r>
                        <a:rPr lang="en-US" sz="1200" b="0" i="0" u="none" strike="noStrike" dirty="0">
                          <a:solidFill>
                            <a:schemeClr val="bg1"/>
                          </a:solidFill>
                          <a:latin typeface="Verdana"/>
                        </a:rPr>
                        <a:t>1,610,020</a:t>
                      </a:r>
                    </a:p>
                  </a:txBody>
                  <a:tcPr marL="0" marR="0" marT="0" marB="0" anchor="ctr"/>
                </a:tc>
              </a:tr>
              <a:tr h="270711">
                <a:tc>
                  <a:txBody>
                    <a:bodyPr/>
                    <a:lstStyle/>
                    <a:p>
                      <a:pPr algn="ctr" fontAlgn="ctr"/>
                      <a:r>
                        <a:rPr lang="en-US" sz="1200" b="0" i="0" u="none" strike="noStrike">
                          <a:solidFill>
                            <a:schemeClr val="bg1"/>
                          </a:solidFill>
                          <a:latin typeface="Arial"/>
                        </a:rPr>
                        <a:t>September</a:t>
                      </a:r>
                    </a:p>
                  </a:txBody>
                  <a:tcPr marL="0" marR="0" marT="0" marB="0" anchor="ctr"/>
                </a:tc>
                <a:tc>
                  <a:txBody>
                    <a:bodyPr/>
                    <a:lstStyle/>
                    <a:p>
                      <a:pPr algn="ctr" fontAlgn="ctr"/>
                      <a:r>
                        <a:rPr lang="en-US" sz="1200" b="0" i="0" u="none" strike="noStrike">
                          <a:solidFill>
                            <a:schemeClr val="bg1"/>
                          </a:solidFill>
                          <a:latin typeface="Arial"/>
                        </a:rPr>
                        <a:t>15</a:t>
                      </a:r>
                    </a:p>
                  </a:txBody>
                  <a:tcPr marL="0" marR="0" marT="0" marB="0" anchor="ctr"/>
                </a:tc>
                <a:tc>
                  <a:txBody>
                    <a:bodyPr/>
                    <a:lstStyle/>
                    <a:p>
                      <a:pPr algn="ctr" fontAlgn="ctr"/>
                      <a:r>
                        <a:rPr lang="en-US" sz="1200" b="0" i="0" u="none" strike="noStrike" dirty="0">
                          <a:solidFill>
                            <a:schemeClr val="bg1"/>
                          </a:solidFill>
                          <a:latin typeface="Verdana"/>
                        </a:rPr>
                        <a:t>1,551,150</a:t>
                      </a:r>
                    </a:p>
                  </a:txBody>
                  <a:tcPr marL="0" marR="0" marT="0" marB="0" anchor="ctr"/>
                </a:tc>
              </a:tr>
              <a:tr h="270711">
                <a:tc>
                  <a:txBody>
                    <a:bodyPr/>
                    <a:lstStyle/>
                    <a:p>
                      <a:pPr algn="ctr" fontAlgn="ctr"/>
                      <a:r>
                        <a:rPr lang="en-US" sz="1200" b="0" i="0" u="none" strike="noStrike">
                          <a:solidFill>
                            <a:schemeClr val="bg1"/>
                          </a:solidFill>
                          <a:latin typeface="Arial"/>
                        </a:rPr>
                        <a:t>October</a:t>
                      </a:r>
                    </a:p>
                  </a:txBody>
                  <a:tcPr marL="0" marR="0" marT="0" marB="0" anchor="ctr"/>
                </a:tc>
                <a:tc>
                  <a:txBody>
                    <a:bodyPr/>
                    <a:lstStyle/>
                    <a:p>
                      <a:pPr algn="ctr" fontAlgn="ctr"/>
                      <a:r>
                        <a:rPr lang="en-US" sz="1200" b="0" i="0" u="none" strike="noStrike">
                          <a:solidFill>
                            <a:schemeClr val="bg1"/>
                          </a:solidFill>
                          <a:latin typeface="Arial"/>
                        </a:rPr>
                        <a:t>9</a:t>
                      </a:r>
                    </a:p>
                  </a:txBody>
                  <a:tcPr marL="0" marR="0" marT="0" marB="0" anchor="ctr"/>
                </a:tc>
                <a:tc>
                  <a:txBody>
                    <a:bodyPr/>
                    <a:lstStyle/>
                    <a:p>
                      <a:pPr algn="ctr" fontAlgn="ctr"/>
                      <a:r>
                        <a:rPr lang="en-US" sz="1200" b="0" i="0" u="none" strike="noStrike">
                          <a:solidFill>
                            <a:schemeClr val="bg1"/>
                          </a:solidFill>
                          <a:latin typeface="Verdana"/>
                        </a:rPr>
                        <a:t>1,718,012</a:t>
                      </a:r>
                    </a:p>
                  </a:txBody>
                  <a:tcPr marL="0" marR="0" marT="0" marB="0" anchor="ctr"/>
                </a:tc>
              </a:tr>
              <a:tr h="270711">
                <a:tc>
                  <a:txBody>
                    <a:bodyPr/>
                    <a:lstStyle/>
                    <a:p>
                      <a:pPr algn="ctr" fontAlgn="ctr"/>
                      <a:r>
                        <a:rPr lang="en-US" sz="1200" b="0" i="0" u="none" strike="noStrike">
                          <a:solidFill>
                            <a:schemeClr val="bg1"/>
                          </a:solidFill>
                          <a:latin typeface="Arial"/>
                        </a:rPr>
                        <a:t>November</a:t>
                      </a:r>
                    </a:p>
                  </a:txBody>
                  <a:tcPr marL="0" marR="0" marT="0" marB="0" anchor="ctr"/>
                </a:tc>
                <a:tc>
                  <a:txBody>
                    <a:bodyPr/>
                    <a:lstStyle/>
                    <a:p>
                      <a:pPr algn="ctr" fontAlgn="ctr"/>
                      <a:r>
                        <a:rPr lang="en-US" sz="1200" b="0" i="0" u="none" strike="noStrike" dirty="0">
                          <a:solidFill>
                            <a:schemeClr val="bg1"/>
                          </a:solidFill>
                          <a:latin typeface="Arial"/>
                        </a:rPr>
                        <a:t>2</a:t>
                      </a:r>
                    </a:p>
                  </a:txBody>
                  <a:tcPr marL="0" marR="0" marT="0" marB="0" anchor="ctr"/>
                </a:tc>
                <a:tc>
                  <a:txBody>
                    <a:bodyPr/>
                    <a:lstStyle/>
                    <a:p>
                      <a:pPr algn="ctr" fontAlgn="ctr"/>
                      <a:r>
                        <a:rPr lang="en-US" sz="1200" b="0" i="0" u="none" strike="noStrike">
                          <a:solidFill>
                            <a:schemeClr val="bg1"/>
                          </a:solidFill>
                          <a:latin typeface="Verdana"/>
                        </a:rPr>
                        <a:t>1,662,066</a:t>
                      </a:r>
                    </a:p>
                  </a:txBody>
                  <a:tcPr marL="0" marR="0" marT="0" marB="0" anchor="ctr"/>
                </a:tc>
              </a:tr>
              <a:tr h="270711">
                <a:tc>
                  <a:txBody>
                    <a:bodyPr/>
                    <a:lstStyle/>
                    <a:p>
                      <a:pPr algn="ctr" fontAlgn="ctr"/>
                      <a:r>
                        <a:rPr lang="en-US" sz="1200" b="0" i="0" u="none" strike="noStrike">
                          <a:solidFill>
                            <a:schemeClr val="bg1"/>
                          </a:solidFill>
                          <a:latin typeface="Arial"/>
                        </a:rPr>
                        <a:t>December</a:t>
                      </a:r>
                    </a:p>
                  </a:txBody>
                  <a:tcPr marL="0" marR="0" marT="0" marB="0" anchor="ctr"/>
                </a:tc>
                <a:tc>
                  <a:txBody>
                    <a:bodyPr/>
                    <a:lstStyle/>
                    <a:p>
                      <a:pPr algn="ctr" fontAlgn="ctr"/>
                      <a:r>
                        <a:rPr lang="en-US" sz="1200" b="0" i="0" u="none" strike="noStrike">
                          <a:solidFill>
                            <a:schemeClr val="bg1"/>
                          </a:solidFill>
                          <a:latin typeface="Arial"/>
                        </a:rPr>
                        <a:t>-8</a:t>
                      </a:r>
                    </a:p>
                  </a:txBody>
                  <a:tcPr marL="0" marR="0" marT="0" marB="0" anchor="ctr"/>
                </a:tc>
                <a:tc>
                  <a:txBody>
                    <a:bodyPr/>
                    <a:lstStyle/>
                    <a:p>
                      <a:pPr algn="ctr" fontAlgn="ctr"/>
                      <a:r>
                        <a:rPr lang="en-US" sz="1200" b="0" i="0" u="none" strike="noStrike" dirty="0">
                          <a:solidFill>
                            <a:schemeClr val="bg1"/>
                          </a:solidFill>
                          <a:latin typeface="Verdana"/>
                        </a:rPr>
                        <a:t>1,788,292</a:t>
                      </a:r>
                    </a:p>
                  </a:txBody>
                  <a:tcPr marL="0" marR="0" marT="0" marB="0" anchor="ctr"/>
                </a:tc>
              </a:tr>
            </a:tbl>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762000" y="4572000"/>
            <a:ext cx="3733800" cy="646331"/>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en-US" dirty="0" smtClean="0"/>
              <a:t>linear regression</a:t>
            </a:r>
          </a:p>
          <a:p>
            <a:pPr algn="ctr"/>
            <a:r>
              <a:rPr lang="en-US" dirty="0" smtClean="0"/>
              <a:t>y= -18405x+2.0x10</a:t>
            </a:r>
            <a:r>
              <a:rPr lang="en-US" baseline="30000" dirty="0" smtClean="0"/>
              <a:t>06</a:t>
            </a:r>
            <a:endParaRPr lang="en-US" dirty="0"/>
          </a:p>
        </p:txBody>
      </p:sp>
      <p:sp>
        <p:nvSpPr>
          <p:cNvPr id="9" name="TextBox 8"/>
          <p:cNvSpPr txBox="1"/>
          <p:nvPr/>
        </p:nvSpPr>
        <p:spPr>
          <a:xfrm>
            <a:off x="4953000" y="4572000"/>
            <a:ext cx="3733800" cy="646331"/>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en-US" dirty="0" smtClean="0"/>
              <a:t>Mean 	1,731,630.75m</a:t>
            </a:r>
            <a:r>
              <a:rPr lang="en-US" baseline="30000" dirty="0" smtClean="0"/>
              <a:t>3</a:t>
            </a:r>
            <a:endParaRPr lang="en-US" dirty="0" smtClean="0"/>
          </a:p>
          <a:p>
            <a:pPr algn="ctr"/>
            <a:r>
              <a:rPr lang="en-US" dirty="0" smtClean="0"/>
              <a:t>Median 	1,702,815.5m</a:t>
            </a:r>
            <a:r>
              <a:rPr lang="en-US" baseline="30000" dirty="0" smtClean="0"/>
              <a:t>3</a:t>
            </a:r>
            <a:endParaRPr lang="en-US" dirty="0"/>
          </a:p>
        </p:txBody>
      </p:sp>
      <p:graphicFrame>
        <p:nvGraphicFramePr>
          <p:cNvPr id="12" name="Content Placeholder 11"/>
          <p:cNvGraphicFramePr>
            <a:graphicFrameLocks noGrp="1"/>
          </p:cNvGraphicFramePr>
          <p:nvPr>
            <p:ph idx="1"/>
          </p:nvPr>
        </p:nvGraphicFramePr>
        <p:xfrm>
          <a:off x="1143000" y="0"/>
          <a:ext cx="7543800" cy="4572000"/>
        </p:xfrm>
        <a:graphic>
          <a:graphicData uri="http://schemas.openxmlformats.org/drawingml/2006/chart">
            <c:chart xmlns:c="http://schemas.openxmlformats.org/drawingml/2006/chart" xmlns:r="http://schemas.openxmlformats.org/officeDocument/2006/relationships" r:id="rId2"/>
          </a:graphicData>
        </a:graphic>
      </p:graphicFrame>
      <p:sp>
        <p:nvSpPr>
          <p:cNvPr id="13" name="TextBox 12"/>
          <p:cNvSpPr txBox="1"/>
          <p:nvPr/>
        </p:nvSpPr>
        <p:spPr>
          <a:xfrm>
            <a:off x="762000" y="5257800"/>
            <a:ext cx="7924800" cy="923330"/>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en-US" dirty="0" smtClean="0"/>
              <a:t>r= -0.8437</a:t>
            </a:r>
          </a:p>
          <a:p>
            <a:pPr algn="ctr"/>
            <a:endParaRPr lang="en-US" dirty="0" smtClean="0"/>
          </a:p>
          <a:p>
            <a:endParaRPr lang="en-US" dirty="0"/>
          </a:p>
        </p:txBody>
      </p:sp>
      <p:sp>
        <p:nvSpPr>
          <p:cNvPr id="18" name="TextBox 17"/>
          <p:cNvSpPr txBox="1"/>
          <p:nvPr/>
        </p:nvSpPr>
        <p:spPr>
          <a:xfrm>
            <a:off x="762000" y="5638800"/>
            <a:ext cx="8001000" cy="461665"/>
          </a:xfrm>
          <a:prstGeom prst="rect">
            <a:avLst/>
          </a:prstGeom>
          <a:noFill/>
        </p:spPr>
        <p:txBody>
          <a:bodyPr wrap="square" rtlCol="0">
            <a:spAutoFit/>
          </a:bodyPr>
          <a:lstStyle/>
          <a:p>
            <a:pPr algn="ctr"/>
            <a:r>
              <a:rPr lang="en-US" sz="2400" dirty="0" smtClean="0">
                <a:solidFill>
                  <a:schemeClr val="bg1"/>
                </a:solidFill>
              </a:rPr>
              <a:t>-1 </a:t>
            </a:r>
            <a:r>
              <a:rPr lang="en-US" sz="1100" dirty="0" smtClean="0">
                <a:solidFill>
                  <a:schemeClr val="bg1"/>
                </a:solidFill>
              </a:rPr>
              <a:t>(strong) </a:t>
            </a:r>
            <a:r>
              <a:rPr lang="en-US" sz="2400" dirty="0" smtClean="0">
                <a:solidFill>
                  <a:schemeClr val="bg1"/>
                </a:solidFill>
              </a:rPr>
              <a:t>-0.67 </a:t>
            </a:r>
            <a:r>
              <a:rPr lang="en-US" sz="1100" dirty="0" smtClean="0">
                <a:solidFill>
                  <a:schemeClr val="bg1"/>
                </a:solidFill>
              </a:rPr>
              <a:t>(moderate) </a:t>
            </a:r>
            <a:r>
              <a:rPr lang="en-US" sz="2400" dirty="0" smtClean="0">
                <a:solidFill>
                  <a:schemeClr val="bg1"/>
                </a:solidFill>
              </a:rPr>
              <a:t>-0.33 </a:t>
            </a:r>
            <a:r>
              <a:rPr lang="en-US" sz="1100" dirty="0" smtClean="0">
                <a:solidFill>
                  <a:schemeClr val="bg1"/>
                </a:solidFill>
              </a:rPr>
              <a:t>(weak) </a:t>
            </a:r>
            <a:r>
              <a:rPr lang="en-US" sz="2400" dirty="0" smtClean="0">
                <a:solidFill>
                  <a:schemeClr val="bg1"/>
                </a:solidFill>
              </a:rPr>
              <a:t>0 </a:t>
            </a:r>
            <a:r>
              <a:rPr lang="en-US" sz="1100" dirty="0" smtClean="0">
                <a:solidFill>
                  <a:schemeClr val="bg1"/>
                </a:solidFill>
              </a:rPr>
              <a:t>(weak) </a:t>
            </a:r>
            <a:r>
              <a:rPr lang="en-US" sz="2400" dirty="0" smtClean="0">
                <a:solidFill>
                  <a:schemeClr val="bg1"/>
                </a:solidFill>
              </a:rPr>
              <a:t>0.33 </a:t>
            </a:r>
            <a:r>
              <a:rPr lang="en-US" sz="1100" dirty="0" smtClean="0">
                <a:solidFill>
                  <a:schemeClr val="bg1"/>
                </a:solidFill>
              </a:rPr>
              <a:t>(moderate) </a:t>
            </a:r>
            <a:r>
              <a:rPr lang="en-US" sz="2400" dirty="0" smtClean="0">
                <a:solidFill>
                  <a:schemeClr val="bg1"/>
                </a:solidFill>
              </a:rPr>
              <a:t>0.67 </a:t>
            </a:r>
            <a:r>
              <a:rPr lang="en-US" sz="1100" dirty="0" smtClean="0">
                <a:solidFill>
                  <a:schemeClr val="bg1"/>
                </a:solidFill>
              </a:rPr>
              <a:t>(strong) </a:t>
            </a:r>
            <a:r>
              <a:rPr lang="en-US" sz="2400" dirty="0" smtClean="0">
                <a:solidFill>
                  <a:schemeClr val="bg1"/>
                </a:solidFill>
              </a:rPr>
              <a:t>1</a:t>
            </a:r>
            <a:endParaRPr lang="en-US" sz="2400" dirty="0">
              <a:solidFill>
                <a:schemeClr val="bg1"/>
              </a:solidFill>
            </a:endParaRPr>
          </a:p>
        </p:txBody>
      </p:sp>
      <p:cxnSp>
        <p:nvCxnSpPr>
          <p:cNvPr id="20" name="Straight Connector 19"/>
          <p:cNvCxnSpPr/>
          <p:nvPr/>
        </p:nvCxnSpPr>
        <p:spPr>
          <a:xfrm>
            <a:off x="1600200" y="5715000"/>
            <a:ext cx="6324600" cy="0"/>
          </a:xfrm>
          <a:prstGeom prst="line">
            <a:avLst/>
          </a:prstGeom>
        </p:spPr>
        <p:style>
          <a:lnRef idx="2">
            <a:schemeClr val="dk1"/>
          </a:lnRef>
          <a:fillRef idx="0">
            <a:schemeClr val="dk1"/>
          </a:fillRef>
          <a:effectRef idx="1">
            <a:schemeClr val="dk1"/>
          </a:effectRef>
          <a:fontRef idx="minor">
            <a:schemeClr val="tx1"/>
          </a:fontRef>
        </p:style>
      </p:cxnSp>
      <p:cxnSp>
        <p:nvCxnSpPr>
          <p:cNvPr id="22" name="Straight Connector 21"/>
          <p:cNvCxnSpPr/>
          <p:nvPr/>
        </p:nvCxnSpPr>
        <p:spPr>
          <a:xfrm rot="5400000" flipH="1" flipV="1">
            <a:off x="1905000" y="5715000"/>
            <a:ext cx="304800" cy="0"/>
          </a:xfrm>
          <a:prstGeom prst="line">
            <a:avLst/>
          </a:prstGeom>
          <a:ln w="76200"/>
        </p:spPr>
        <p:style>
          <a:lnRef idx="3">
            <a:schemeClr val="accent1"/>
          </a:lnRef>
          <a:fillRef idx="0">
            <a:schemeClr val="accent1"/>
          </a:fillRef>
          <a:effectRef idx="2">
            <a:schemeClr val="accent1"/>
          </a:effectRef>
          <a:fontRef idx="minor">
            <a:schemeClr val="tx1"/>
          </a:fontRef>
        </p:style>
      </p:cxnSp>
      <p:sp>
        <p:nvSpPr>
          <p:cNvPr id="24" name="TextBox 23"/>
          <p:cNvSpPr txBox="1"/>
          <p:nvPr/>
        </p:nvSpPr>
        <p:spPr>
          <a:xfrm>
            <a:off x="3124200" y="6211669"/>
            <a:ext cx="3733800" cy="646331"/>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en-US" dirty="0" smtClean="0"/>
              <a:t>Standard Deviation</a:t>
            </a:r>
            <a:br>
              <a:rPr lang="en-US" dirty="0" smtClean="0"/>
            </a:br>
            <a:r>
              <a:rPr lang="el-GR" dirty="0" smtClean="0"/>
              <a:t>σ</a:t>
            </a:r>
            <a:r>
              <a:rPr lang="en-US" dirty="0" smtClean="0"/>
              <a:t>= 234,724.45</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526</TotalTime>
  <Words>812</Words>
  <Application>Microsoft Office PowerPoint</Application>
  <PresentationFormat>On-screen Show (4:3)</PresentationFormat>
  <Paragraphs>232</Paragraphs>
  <Slides>20</Slides>
  <Notes>2</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Metro</vt:lpstr>
      <vt:lpstr>Natural Gas</vt:lpstr>
      <vt:lpstr>What is natural gas?</vt:lpstr>
      <vt:lpstr>Why I chose my topic?</vt:lpstr>
      <vt:lpstr>Surprising Statistics on Gas Consumption</vt:lpstr>
      <vt:lpstr>Question:</vt:lpstr>
      <vt:lpstr>Leading up to my hypothesis:</vt:lpstr>
      <vt:lpstr>My Hypothesis is:</vt:lpstr>
      <vt:lpstr>Slide 8</vt:lpstr>
      <vt:lpstr>Slide 9</vt:lpstr>
      <vt:lpstr>Slide 10</vt:lpstr>
      <vt:lpstr>Slide 11</vt:lpstr>
      <vt:lpstr>Slide 12</vt:lpstr>
      <vt:lpstr>Non-Linear Regression</vt:lpstr>
      <vt:lpstr>Sampling Techniques</vt:lpstr>
      <vt:lpstr>Why I chose Canada as opposed to other countries around the world. </vt:lpstr>
      <vt:lpstr>Hidden Variables</vt:lpstr>
      <vt:lpstr>How to reduce the amount of natural gas being used?</vt:lpstr>
      <vt:lpstr>Conclusion</vt:lpstr>
      <vt:lpstr>Slide 19</vt:lpstr>
      <vt:lpstr>Bibliography</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Natural Gas</dc:title>
  <dc:creator>Candace</dc:creator>
  <cp:lastModifiedBy>Candace</cp:lastModifiedBy>
  <cp:revision>49</cp:revision>
  <dcterms:created xsi:type="dcterms:W3CDTF">2010-12-05T20:41:17Z</dcterms:created>
  <dcterms:modified xsi:type="dcterms:W3CDTF">2011-01-10T04:34:00Z</dcterms:modified>
</cp:coreProperties>
</file>